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notesSlides/notesSlide3.xml" ContentType="application/vnd.openxmlformats-officedocument.presentationml.notesSlide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notesSlides/notesSlide4.xml" ContentType="application/vnd.openxmlformats-officedocument.presentationml.notesSlide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3" r:id="rId1"/>
  </p:sldMasterIdLst>
  <p:notesMasterIdLst>
    <p:notesMasterId r:id="rId41"/>
  </p:notesMasterIdLst>
  <p:handoutMasterIdLst>
    <p:handoutMasterId r:id="rId42"/>
  </p:handoutMasterIdLst>
  <p:sldIdLst>
    <p:sldId id="593" r:id="rId2"/>
    <p:sldId id="560" r:id="rId3"/>
    <p:sldId id="575" r:id="rId4"/>
    <p:sldId id="513" r:id="rId5"/>
    <p:sldId id="576" r:id="rId6"/>
    <p:sldId id="574" r:id="rId7"/>
    <p:sldId id="514" r:id="rId8"/>
    <p:sldId id="559" r:id="rId9"/>
    <p:sldId id="577" r:id="rId10"/>
    <p:sldId id="517" r:id="rId11"/>
    <p:sldId id="521" r:id="rId12"/>
    <p:sldId id="553" r:id="rId13"/>
    <p:sldId id="578" r:id="rId14"/>
    <p:sldId id="522" r:id="rId15"/>
    <p:sldId id="523" r:id="rId16"/>
    <p:sldId id="524" r:id="rId17"/>
    <p:sldId id="571" r:id="rId18"/>
    <p:sldId id="525" r:id="rId19"/>
    <p:sldId id="526" r:id="rId20"/>
    <p:sldId id="587" r:id="rId21"/>
    <p:sldId id="579" r:id="rId22"/>
    <p:sldId id="527" r:id="rId23"/>
    <p:sldId id="529" r:id="rId24"/>
    <p:sldId id="568" r:id="rId25"/>
    <p:sldId id="588" r:id="rId26"/>
    <p:sldId id="561" r:id="rId27"/>
    <p:sldId id="572" r:id="rId28"/>
    <p:sldId id="562" r:id="rId29"/>
    <p:sldId id="589" r:id="rId30"/>
    <p:sldId id="563" r:id="rId31"/>
    <p:sldId id="564" r:id="rId32"/>
    <p:sldId id="565" r:id="rId33"/>
    <p:sldId id="566" r:id="rId34"/>
    <p:sldId id="567" r:id="rId35"/>
    <p:sldId id="591" r:id="rId36"/>
    <p:sldId id="592" r:id="rId37"/>
    <p:sldId id="570" r:id="rId38"/>
    <p:sldId id="531" r:id="rId39"/>
    <p:sldId id="533" r:id="rId40"/>
  </p:sldIdLst>
  <p:sldSz cx="12192000" cy="6858000"/>
  <p:notesSz cx="7315200" cy="9601200"/>
  <p:custDataLst>
    <p:tags r:id="rId43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178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354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532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709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5886" algn="l" defTabSz="914354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062" algn="l" defTabSz="914354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240" algn="l" defTabSz="914354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418" algn="l" defTabSz="914354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6600"/>
    <a:srgbClr val="996600"/>
    <a:srgbClr val="663300"/>
    <a:srgbClr val="2D2D8A"/>
    <a:srgbClr val="CC9900"/>
    <a:srgbClr val="3333FF"/>
    <a:srgbClr val="FF3300"/>
    <a:srgbClr val="CC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943" autoAdjust="0"/>
    <p:restoredTop sz="91388" autoAdjust="0"/>
  </p:normalViewPr>
  <p:slideViewPr>
    <p:cSldViewPr>
      <p:cViewPr>
        <p:scale>
          <a:sx n="62" d="100"/>
          <a:sy n="62" d="100"/>
        </p:scale>
        <p:origin x="-664" y="-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48" y="4393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handoutMaster" Target="handoutMasters/handoutMaster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gs" Target="tags/tag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3427" y="0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9120172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3427" y="9120172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fld id="{F20C6108-B344-48B3-B893-0983A3B5384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1839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5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3427" y="0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506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57200" y="720725"/>
            <a:ext cx="64008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306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194" y="4561576"/>
            <a:ext cx="5852814" cy="43188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17306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9120172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6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427" y="9120172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fld id="{08DD6487-14A9-49B8-972D-88A1CCAF324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32504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178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354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532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70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5886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62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40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18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Please retain proper</a:t>
            </a:r>
            <a:r>
              <a:rPr lang="en-US" baseline="0" dirty="0"/>
              <a:t> attribution, including the reference to </a:t>
            </a:r>
            <a:r>
              <a:rPr lang="en-US" baseline="0" dirty="0" err="1"/>
              <a:t>ai.berkeley.edu</a:t>
            </a:r>
            <a:r>
              <a:rPr lang="en-US" baseline="0" dirty="0"/>
              <a:t>.  Thanks!</a:t>
            </a:r>
            <a:endParaRPr lang="en-US" sz="1200" dirty="0">
              <a:latin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4450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Goal test has structure, it ‘s more like a manual describing a</a:t>
            </a:r>
            <a:r>
              <a:rPr lang="en-US" baseline="0" dirty="0" smtClean="0"/>
              <a:t> set of constraints that have to hold true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8DD6487-14A9-49B8-972D-88A1CCAF324D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8477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Demo:</a:t>
            </a:r>
          </a:p>
          <a:p>
            <a:endParaRPr lang="en-US" baseline="0" dirty="0" smtClean="0"/>
          </a:p>
          <a:p>
            <a:r>
              <a:rPr lang="en-US" baseline="0" dirty="0" smtClean="0"/>
              <a:t>Run </a:t>
            </a:r>
            <a:r>
              <a:rPr lang="en-US" baseline="0" dirty="0" err="1" smtClean="0"/>
              <a:t>constraint.jar</a:t>
            </a:r>
            <a:r>
              <a:rPr lang="en-US" baseline="0" dirty="0" smtClean="0"/>
              <a:t> or </a:t>
            </a:r>
            <a:r>
              <a:rPr lang="en-US" baseline="0" dirty="0" err="1" smtClean="0"/>
              <a:t>constraint.exe</a:t>
            </a:r>
            <a:r>
              <a:rPr lang="en-US" baseline="0" dirty="0" smtClean="0"/>
              <a:t>, load the 5 queens problem.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Demo is just showing the n-queens applet as</a:t>
            </a:r>
            <a:r>
              <a:rPr lang="en-US" baseline="0" dirty="0" smtClean="0"/>
              <a:t> illustration of constraint graph, but later in lecture we’ll interact with the applet.</a:t>
            </a:r>
          </a:p>
          <a:p>
            <a:r>
              <a:rPr lang="en-US" dirty="0" err="1" smtClean="0"/>
              <a:t>aispace.org</a:t>
            </a:r>
            <a:r>
              <a:rPr lang="en-US" dirty="0" smtClean="0"/>
              <a:t> will have the latest version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8DD6487-14A9-49B8-972D-88A1CCAF324D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0425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4608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 smtClean="0">
                <a:latin typeface="Arial" charset="0"/>
              </a:rPr>
              <a:t>0=7, R=4, W=6, </a:t>
            </a:r>
            <a:r>
              <a:rPr lang="en-US" dirty="0" smtClean="0">
                <a:latin typeface="Arial" charset="0"/>
              </a:rPr>
              <a:t>U=3, </a:t>
            </a:r>
            <a:r>
              <a:rPr lang="en-US" dirty="0" smtClean="0">
                <a:latin typeface="Arial" charset="0"/>
              </a:rPr>
              <a:t>T=8, F=1; 867 + 867 = 1734</a:t>
            </a:r>
          </a:p>
        </p:txBody>
      </p:sp>
      <p:sp>
        <p:nvSpPr>
          <p:cNvPr id="60420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5D9CA2C-7D38-4F9B-A2C1-D1432DE939B2}" type="slidenum">
              <a:rPr lang="en-US" smtClean="0">
                <a:latin typeface="Arial" charset="0"/>
              </a:rPr>
              <a:pPr>
                <a:defRPr/>
              </a:pPr>
              <a:t>11</a:t>
            </a:fld>
            <a:endParaRPr lang="en-US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Demo: </a:t>
            </a:r>
          </a:p>
          <a:p>
            <a:endParaRPr lang="en-US" dirty="0" smtClean="0"/>
          </a:p>
          <a:p>
            <a:r>
              <a:rPr lang="en-US" dirty="0" smtClean="0"/>
              <a:t>CS188 </a:t>
            </a:r>
            <a:r>
              <a:rPr lang="en-US" dirty="0" err="1" smtClean="0"/>
              <a:t>javascript</a:t>
            </a:r>
            <a:r>
              <a:rPr lang="en-US" dirty="0" smtClean="0"/>
              <a:t> demos -&gt; source -&gt; exercises -&gt; </a:t>
            </a:r>
            <a:r>
              <a:rPr lang="en-US" dirty="0" err="1" smtClean="0"/>
              <a:t>csps</a:t>
            </a:r>
            <a:r>
              <a:rPr lang="en-US" dirty="0" smtClean="0"/>
              <a:t> -&gt; CSPs demos -&gt; CSPs </a:t>
            </a:r>
            <a:r>
              <a:rPr lang="en-US" dirty="0" err="1" smtClean="0"/>
              <a:t>demos.html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Settings:</a:t>
            </a:r>
          </a:p>
          <a:p>
            <a:r>
              <a:rPr lang="en-US" dirty="0" smtClean="0"/>
              <a:t>Graph =</a:t>
            </a:r>
            <a:r>
              <a:rPr lang="en-US" baseline="0" dirty="0" smtClean="0"/>
              <a:t> Simple</a:t>
            </a:r>
          </a:p>
          <a:p>
            <a:r>
              <a:rPr lang="en-US" baseline="0" dirty="0" smtClean="0"/>
              <a:t>Algorithm = Naïve Search</a:t>
            </a:r>
          </a:p>
          <a:p>
            <a:r>
              <a:rPr lang="en-US" baseline="0" dirty="0" smtClean="0"/>
              <a:t>Ordering = None</a:t>
            </a:r>
          </a:p>
          <a:p>
            <a:r>
              <a:rPr lang="en-US" baseline="0" dirty="0" smtClean="0"/>
              <a:t>Filtering = None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8DD6487-14A9-49B8-972D-88A1CCAF324D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0106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Demo: </a:t>
            </a:r>
          </a:p>
          <a:p>
            <a:endParaRPr lang="en-US" dirty="0" smtClean="0"/>
          </a:p>
          <a:p>
            <a:r>
              <a:rPr lang="en-US" dirty="0" smtClean="0"/>
              <a:t>CS188 </a:t>
            </a:r>
            <a:r>
              <a:rPr lang="en-US" dirty="0" err="1" smtClean="0"/>
              <a:t>javascript</a:t>
            </a:r>
            <a:r>
              <a:rPr lang="en-US" dirty="0" smtClean="0"/>
              <a:t> demos -&gt; source -&gt; exercises -&gt; </a:t>
            </a:r>
            <a:r>
              <a:rPr lang="en-US" dirty="0" err="1" smtClean="0"/>
              <a:t>csps</a:t>
            </a:r>
            <a:r>
              <a:rPr lang="en-US" dirty="0" smtClean="0"/>
              <a:t> -&gt; CSPs demos -&gt; CSPs </a:t>
            </a:r>
            <a:r>
              <a:rPr lang="en-US" dirty="0" err="1" smtClean="0"/>
              <a:t>demos.html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Settings:</a:t>
            </a:r>
          </a:p>
          <a:p>
            <a:r>
              <a:rPr lang="en-US" dirty="0" smtClean="0"/>
              <a:t>Graph =</a:t>
            </a:r>
            <a:r>
              <a:rPr lang="en-US" baseline="0" dirty="0" smtClean="0"/>
              <a:t> Simple</a:t>
            </a:r>
          </a:p>
          <a:p>
            <a:r>
              <a:rPr lang="en-US" baseline="0" dirty="0" smtClean="0"/>
              <a:t>Algorithm = Backtracking</a:t>
            </a:r>
          </a:p>
          <a:p>
            <a:r>
              <a:rPr lang="en-US" baseline="0" dirty="0" smtClean="0"/>
              <a:t>Ordering = None</a:t>
            </a:r>
          </a:p>
          <a:p>
            <a:r>
              <a:rPr lang="en-US" baseline="0" dirty="0" smtClean="0"/>
              <a:t>Filtering = None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8DD6487-14A9-49B8-972D-88A1CCAF324D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7294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Demo: </a:t>
            </a:r>
          </a:p>
          <a:p>
            <a:endParaRPr lang="en-US" dirty="0" smtClean="0"/>
          </a:p>
          <a:p>
            <a:r>
              <a:rPr lang="en-US" dirty="0" smtClean="0"/>
              <a:t>CS188 </a:t>
            </a:r>
            <a:r>
              <a:rPr lang="en-US" dirty="0" err="1" smtClean="0"/>
              <a:t>javascript</a:t>
            </a:r>
            <a:r>
              <a:rPr lang="en-US" dirty="0" smtClean="0"/>
              <a:t> demos -&gt; source -&gt; exercises -&gt; </a:t>
            </a:r>
            <a:r>
              <a:rPr lang="en-US" dirty="0" err="1" smtClean="0"/>
              <a:t>csps</a:t>
            </a:r>
            <a:r>
              <a:rPr lang="en-US" dirty="0" smtClean="0"/>
              <a:t> -&gt; CSPs demos -&gt; CSPs </a:t>
            </a:r>
            <a:r>
              <a:rPr lang="en-US" dirty="0" err="1" smtClean="0"/>
              <a:t>demos.html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Settings:</a:t>
            </a:r>
          </a:p>
          <a:p>
            <a:r>
              <a:rPr lang="en-US" dirty="0" smtClean="0"/>
              <a:t>Graph =</a:t>
            </a:r>
            <a:r>
              <a:rPr lang="en-US" baseline="0" dirty="0" smtClean="0"/>
              <a:t> Simple</a:t>
            </a:r>
          </a:p>
          <a:p>
            <a:r>
              <a:rPr lang="en-US" baseline="0" dirty="0" smtClean="0"/>
              <a:t>Algorithm = Backtracking</a:t>
            </a:r>
          </a:p>
          <a:p>
            <a:r>
              <a:rPr lang="en-US" baseline="0" dirty="0" smtClean="0"/>
              <a:t>Ordering = None</a:t>
            </a:r>
          </a:p>
          <a:p>
            <a:r>
              <a:rPr lang="en-US" baseline="0" dirty="0" smtClean="0"/>
              <a:t>Filtering = Forward Checking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8DD6487-14A9-49B8-972D-88A1CCAF324D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3535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Auto-consistency (note</a:t>
            </a:r>
            <a:r>
              <a:rPr lang="en-US" baseline="0" dirty="0" smtClean="0"/>
              <a:t> initially nothing gets deleted/pruned since there are consistent options for all constraints for initial variable domains)</a:t>
            </a:r>
          </a:p>
          <a:p>
            <a:endParaRPr lang="en-US" baseline="0" dirty="0" smtClean="0"/>
          </a:p>
          <a:p>
            <a:r>
              <a:rPr lang="en-US" baseline="0" dirty="0" smtClean="0"/>
              <a:t>Flashes whenever something needs to be re-checked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8DD6487-14A9-49B8-972D-88A1CCAF324D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582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Demo: </a:t>
            </a:r>
          </a:p>
          <a:p>
            <a:endParaRPr lang="en-US" dirty="0" smtClean="0"/>
          </a:p>
          <a:p>
            <a:r>
              <a:rPr lang="en-US" dirty="0" smtClean="0"/>
              <a:t>CS188 </a:t>
            </a:r>
            <a:r>
              <a:rPr lang="en-US" dirty="0" err="1" smtClean="0"/>
              <a:t>javascript</a:t>
            </a:r>
            <a:r>
              <a:rPr lang="en-US" dirty="0" smtClean="0"/>
              <a:t> demos -&gt; source -&gt; exercises -&gt; </a:t>
            </a:r>
            <a:r>
              <a:rPr lang="en-US" dirty="0" err="1" smtClean="0"/>
              <a:t>csps</a:t>
            </a:r>
            <a:r>
              <a:rPr lang="en-US" dirty="0" smtClean="0"/>
              <a:t> -&gt; CSPs demos -&gt; CSPs </a:t>
            </a:r>
            <a:r>
              <a:rPr lang="en-US" dirty="0" err="1" smtClean="0"/>
              <a:t>demos.html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Settings:</a:t>
            </a:r>
          </a:p>
          <a:p>
            <a:r>
              <a:rPr lang="en-US" dirty="0" smtClean="0"/>
              <a:t>Graph =</a:t>
            </a:r>
            <a:r>
              <a:rPr lang="en-US" baseline="0" dirty="0" smtClean="0"/>
              <a:t> Complex</a:t>
            </a:r>
          </a:p>
          <a:p>
            <a:r>
              <a:rPr lang="en-US" baseline="0" dirty="0" smtClean="0"/>
              <a:t>Algorithm = Backtracking</a:t>
            </a:r>
          </a:p>
          <a:p>
            <a:r>
              <a:rPr lang="en-US" baseline="0" dirty="0" smtClean="0"/>
              <a:t>Ordering = None</a:t>
            </a:r>
          </a:p>
          <a:p>
            <a:r>
              <a:rPr lang="en-US" baseline="0" dirty="0" smtClean="0"/>
              <a:t>Filtering = Forward Checking  (first) / Arc Consistency (second)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8DD6487-14A9-49B8-972D-88A1CCAF324D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8050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1044581"/>
            <a:ext cx="12192000" cy="14700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0" y="3657600"/>
            <a:ext cx="12192000" cy="15240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8B039D5-275B-4A42-9DA6-D22E6DB5F35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C6886EB-61D6-4887-8014-0AD8743EA19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3C484AB-0E1D-492A-AE0D-24B7131CB05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518B0A2-D928-43B3-898A-E5B176FEDEC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55" indent="0">
              <a:buNone/>
              <a:defRPr sz="1900"/>
            </a:lvl2pPr>
            <a:lvl3pPr marL="914309" indent="0">
              <a:buNone/>
              <a:defRPr sz="1600"/>
            </a:lvl3pPr>
            <a:lvl4pPr marL="1371464" indent="0">
              <a:buNone/>
              <a:defRPr sz="1500"/>
            </a:lvl4pPr>
            <a:lvl5pPr marL="1828618" indent="0">
              <a:buNone/>
              <a:defRPr sz="1500"/>
            </a:lvl5pPr>
            <a:lvl6pPr marL="2285774" indent="0">
              <a:buNone/>
              <a:defRPr sz="1500"/>
            </a:lvl6pPr>
            <a:lvl7pPr marL="2742926" indent="0">
              <a:buNone/>
              <a:defRPr sz="1500"/>
            </a:lvl7pPr>
            <a:lvl8pPr marL="3200080" indent="0">
              <a:buNone/>
              <a:defRPr sz="1500"/>
            </a:lvl8pPr>
            <a:lvl9pPr marL="3657235" indent="0">
              <a:buNone/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F11AF2F-4CEE-4004-B96A-AF75E50B2E8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D254D69-0A2A-4D82-92F5-6566037E0150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3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55" indent="0">
              <a:buNone/>
              <a:defRPr sz="2000" b="1"/>
            </a:lvl2pPr>
            <a:lvl3pPr marL="914309" indent="0">
              <a:buNone/>
              <a:defRPr sz="1900" b="1"/>
            </a:lvl3pPr>
            <a:lvl4pPr marL="1371464" indent="0">
              <a:buNone/>
              <a:defRPr sz="1600" b="1"/>
            </a:lvl4pPr>
            <a:lvl5pPr marL="1828618" indent="0">
              <a:buNone/>
              <a:defRPr sz="1600" b="1"/>
            </a:lvl5pPr>
            <a:lvl6pPr marL="2285774" indent="0">
              <a:buNone/>
              <a:defRPr sz="1600" b="1"/>
            </a:lvl6pPr>
            <a:lvl7pPr marL="2742926" indent="0">
              <a:buNone/>
              <a:defRPr sz="1600" b="1"/>
            </a:lvl7pPr>
            <a:lvl8pPr marL="3200080" indent="0">
              <a:buNone/>
              <a:defRPr sz="1600" b="1"/>
            </a:lvl8pPr>
            <a:lvl9pPr marL="3657235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3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0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55" indent="0">
              <a:buNone/>
              <a:defRPr sz="2000" b="1"/>
            </a:lvl2pPr>
            <a:lvl3pPr marL="914309" indent="0">
              <a:buNone/>
              <a:defRPr sz="1900" b="1"/>
            </a:lvl3pPr>
            <a:lvl4pPr marL="1371464" indent="0">
              <a:buNone/>
              <a:defRPr sz="1600" b="1"/>
            </a:lvl4pPr>
            <a:lvl5pPr marL="1828618" indent="0">
              <a:buNone/>
              <a:defRPr sz="1600" b="1"/>
            </a:lvl5pPr>
            <a:lvl6pPr marL="2285774" indent="0">
              <a:buNone/>
              <a:defRPr sz="1600" b="1"/>
            </a:lvl6pPr>
            <a:lvl7pPr marL="2742926" indent="0">
              <a:buNone/>
              <a:defRPr sz="1600" b="1"/>
            </a:lvl7pPr>
            <a:lvl8pPr marL="3200080" indent="0">
              <a:buNone/>
              <a:defRPr sz="1600" b="1"/>
            </a:lvl8pPr>
            <a:lvl9pPr marL="3657235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0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E3F3699-33B4-4046-A8C0-1E5BF91EE49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4265258-A7B0-4F44-AD94-A478DFDD650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50972F-AC02-4B9F-93B0-511030A361BD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5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4" y="273056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5" y="1435104"/>
            <a:ext cx="3008313" cy="4691063"/>
          </a:xfrm>
        </p:spPr>
        <p:txBody>
          <a:bodyPr/>
          <a:lstStyle>
            <a:lvl1pPr marL="0" indent="0">
              <a:buNone/>
              <a:defRPr sz="1500"/>
            </a:lvl1pPr>
            <a:lvl2pPr marL="457155" indent="0">
              <a:buNone/>
              <a:defRPr sz="1200"/>
            </a:lvl2pPr>
            <a:lvl3pPr marL="914309" indent="0">
              <a:buNone/>
              <a:defRPr sz="1100"/>
            </a:lvl3pPr>
            <a:lvl4pPr marL="1371464" indent="0">
              <a:buNone/>
              <a:defRPr sz="900"/>
            </a:lvl4pPr>
            <a:lvl5pPr marL="1828618" indent="0">
              <a:buNone/>
              <a:defRPr sz="900"/>
            </a:lvl5pPr>
            <a:lvl6pPr marL="2285774" indent="0">
              <a:buNone/>
              <a:defRPr sz="900"/>
            </a:lvl6pPr>
            <a:lvl7pPr marL="2742926" indent="0">
              <a:buNone/>
              <a:defRPr sz="900"/>
            </a:lvl7pPr>
            <a:lvl8pPr marL="3200080" indent="0">
              <a:buNone/>
              <a:defRPr sz="900"/>
            </a:lvl8pPr>
            <a:lvl9pPr marL="3657235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335C1DF-81AF-4DF4-BCE2-0F605F1BC4C6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55" indent="0">
              <a:buNone/>
              <a:defRPr sz="2800"/>
            </a:lvl2pPr>
            <a:lvl3pPr marL="914309" indent="0">
              <a:buNone/>
              <a:defRPr sz="2400"/>
            </a:lvl3pPr>
            <a:lvl4pPr marL="1371464" indent="0">
              <a:buNone/>
              <a:defRPr sz="2000"/>
            </a:lvl4pPr>
            <a:lvl5pPr marL="1828618" indent="0">
              <a:buNone/>
              <a:defRPr sz="2000"/>
            </a:lvl5pPr>
            <a:lvl6pPr marL="2285774" indent="0">
              <a:buNone/>
              <a:defRPr sz="2000"/>
            </a:lvl6pPr>
            <a:lvl7pPr marL="2742926" indent="0">
              <a:buNone/>
              <a:defRPr sz="2000"/>
            </a:lvl7pPr>
            <a:lvl8pPr marL="3200080" indent="0">
              <a:buNone/>
              <a:defRPr sz="2000"/>
            </a:lvl8pPr>
            <a:lvl9pPr marL="3657235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42"/>
            <a:ext cx="5486400" cy="804863"/>
          </a:xfrm>
        </p:spPr>
        <p:txBody>
          <a:bodyPr/>
          <a:lstStyle>
            <a:lvl1pPr marL="0" indent="0">
              <a:buNone/>
              <a:defRPr sz="1500"/>
            </a:lvl1pPr>
            <a:lvl2pPr marL="457155" indent="0">
              <a:buNone/>
              <a:defRPr sz="1200"/>
            </a:lvl2pPr>
            <a:lvl3pPr marL="914309" indent="0">
              <a:buNone/>
              <a:defRPr sz="1100"/>
            </a:lvl3pPr>
            <a:lvl4pPr marL="1371464" indent="0">
              <a:buNone/>
              <a:defRPr sz="900"/>
            </a:lvl4pPr>
            <a:lvl5pPr marL="1828618" indent="0">
              <a:buNone/>
              <a:defRPr sz="900"/>
            </a:lvl5pPr>
            <a:lvl6pPr marL="2285774" indent="0">
              <a:buNone/>
              <a:defRPr sz="900"/>
            </a:lvl6pPr>
            <a:lvl7pPr marL="2742926" indent="0">
              <a:buNone/>
              <a:defRPr sz="900"/>
            </a:lvl7pPr>
            <a:lvl8pPr marL="3200080" indent="0">
              <a:buNone/>
              <a:defRPr sz="900"/>
            </a:lvl8pPr>
            <a:lvl9pPr marL="3657235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157F8EA-D214-4032-BF2B-062C28AE1B2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-25400"/>
            <a:ext cx="12192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2" tIns="45718" rIns="91432" bIns="4571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06400" y="1397003"/>
            <a:ext cx="11379200" cy="4729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2" tIns="45718" rIns="91432" bIns="457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2" tIns="45718" rIns="91432" bIns="45718" numCol="1" anchor="t" anchorCtr="0" compatLnSpc="1">
            <a:prstTxWarp prst="textNoShape">
              <a:avLst/>
            </a:prstTxWarp>
          </a:bodyPr>
          <a:lstStyle>
            <a:lvl1pPr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2" tIns="45718" rIns="91432" bIns="45718" numCol="1" anchor="t" anchorCtr="0" compatLnSpc="1">
            <a:prstTxWarp prst="textNoShape">
              <a:avLst/>
            </a:prstTxWarp>
          </a:bodyPr>
          <a:lstStyle>
            <a:lvl1pPr algn="ctr"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2" tIns="45718" rIns="91432" bIns="45718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pPr>
              <a:defRPr/>
            </a:pPr>
            <a:fld id="{6F9CEA6C-9676-4610-9E76-A9EBD51544B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4103" name="Rectangle 7"/>
          <p:cNvSpPr>
            <a:spLocks noChangeArrowheads="1"/>
          </p:cNvSpPr>
          <p:nvPr/>
        </p:nvSpPr>
        <p:spPr bwMode="auto">
          <a:xfrm>
            <a:off x="0" y="1031245"/>
            <a:ext cx="12192000" cy="60959"/>
          </a:xfrm>
          <a:prstGeom prst="rect">
            <a:avLst/>
          </a:prstGeom>
          <a:gradFill rotWithShape="1">
            <a:gsLst>
              <a:gs pos="0">
                <a:srgbClr val="0000CC"/>
              </a:gs>
              <a:gs pos="100000">
                <a:schemeClr val="tx1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1432" tIns="45718" rIns="91432" bIns="45718" anchor="ctr"/>
          <a:lstStyle/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35" r:id="rId2"/>
    <p:sldLayoutId id="2147483736" r:id="rId3"/>
    <p:sldLayoutId id="2147483737" r:id="rId4"/>
    <p:sldLayoutId id="2147483738" r:id="rId5"/>
    <p:sldLayoutId id="2147483739" r:id="rId6"/>
    <p:sldLayoutId id="2147483740" r:id="rId7"/>
    <p:sldLayoutId id="2147483741" r:id="rId8"/>
    <p:sldLayoutId id="2147483742" r:id="rId9"/>
    <p:sldLayoutId id="2147483743" r:id="rId10"/>
    <p:sldLayoutId id="2147483744" r:id="rId1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itchFamily="34" charset="0"/>
          <a:ea typeface="+mj-ea"/>
          <a:cs typeface="B Titr" pitchFamily="2" charset="-78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155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309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464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618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866" indent="-342866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3200">
          <a:solidFill>
            <a:schemeClr val="accent2"/>
          </a:solidFill>
          <a:latin typeface="Calibri" pitchFamily="34" charset="0"/>
          <a:ea typeface="+mn-ea"/>
          <a:cs typeface="B Zar" pitchFamily="2" charset="-78"/>
        </a:defRPr>
      </a:lvl1pPr>
      <a:lvl2pPr marL="742876" indent="-285724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800">
          <a:solidFill>
            <a:schemeClr val="tx1"/>
          </a:solidFill>
          <a:latin typeface="Calibri" pitchFamily="34" charset="0"/>
          <a:cs typeface="B Zar" pitchFamily="2" charset="-78"/>
        </a:defRPr>
      </a:lvl2pPr>
      <a:lvl3pPr marL="1142886" indent="-228578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400">
          <a:solidFill>
            <a:schemeClr val="tx1"/>
          </a:solidFill>
          <a:latin typeface="Calibri" pitchFamily="34" charset="0"/>
          <a:cs typeface="B Zar" pitchFamily="2" charset="-78"/>
        </a:defRPr>
      </a:lvl3pPr>
      <a:lvl4pPr marL="1600040" indent="-228578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  <a:cs typeface="B Zar" pitchFamily="2" charset="-78"/>
        </a:defRPr>
      </a:lvl4pPr>
      <a:lvl5pPr marL="2057195" indent="-228578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  <a:cs typeface="B Zar" pitchFamily="2" charset="-78"/>
        </a:defRPr>
      </a:lvl5pPr>
      <a:lvl6pPr marL="2514349" indent="-228578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971504" indent="-228578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3428658" indent="-228578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885814" indent="-228578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30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55" algn="l" defTabSz="91430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09" algn="l" defTabSz="91430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64" algn="l" defTabSz="91430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18" algn="l" defTabSz="91430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74" algn="l" defTabSz="91430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26" algn="l" defTabSz="91430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80" algn="l" defTabSz="91430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35" algn="l" defTabSz="91430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w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wmf"/><Relationship Id="rId13" Type="http://schemas.openxmlformats.org/officeDocument/2006/relationships/image" Target="../media/image37.png"/><Relationship Id="rId3" Type="http://schemas.openxmlformats.org/officeDocument/2006/relationships/tags" Target="../tags/tag23.xml"/><Relationship Id="rId7" Type="http://schemas.openxmlformats.org/officeDocument/2006/relationships/notesSlide" Target="../notesSlides/notesSlide4.xml"/><Relationship Id="rId12" Type="http://schemas.openxmlformats.org/officeDocument/2006/relationships/image" Target="../media/image36.png"/><Relationship Id="rId2" Type="http://schemas.openxmlformats.org/officeDocument/2006/relationships/tags" Target="../tags/tag22.xml"/><Relationship Id="rId1" Type="http://schemas.openxmlformats.org/officeDocument/2006/relationships/tags" Target="../tags/tag21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35.png"/><Relationship Id="rId5" Type="http://schemas.openxmlformats.org/officeDocument/2006/relationships/tags" Target="../tags/tag25.xml"/><Relationship Id="rId15" Type="http://schemas.openxmlformats.org/officeDocument/2006/relationships/image" Target="../media/image39.png"/><Relationship Id="rId10" Type="http://schemas.openxmlformats.org/officeDocument/2006/relationships/image" Target="../media/image34.png"/><Relationship Id="rId4" Type="http://schemas.openxmlformats.org/officeDocument/2006/relationships/tags" Target="../tags/tag24.xml"/><Relationship Id="rId9" Type="http://schemas.openxmlformats.org/officeDocument/2006/relationships/image" Target="../media/image33.wmf"/><Relationship Id="rId14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7.xml"/><Relationship Id="rId1" Type="http://schemas.openxmlformats.org/officeDocument/2006/relationships/tags" Target="../tags/tag26.xml"/><Relationship Id="rId6" Type="http://schemas.openxmlformats.org/officeDocument/2006/relationships/image" Target="../media/image41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w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wmf"/><Relationship Id="rId2" Type="http://schemas.openxmlformats.org/officeDocument/2006/relationships/image" Target="../media/image50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53.wmf"/><Relationship Id="rId4" Type="http://schemas.openxmlformats.org/officeDocument/2006/relationships/image" Target="../media/image52.w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w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48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w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4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w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wmf"/><Relationship Id="rId2" Type="http://schemas.openxmlformats.org/officeDocument/2006/relationships/image" Target="../media/image59.w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w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4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48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wmf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wmf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w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tags" Target="../tags/tag4.xml"/><Relationship Id="rId7" Type="http://schemas.openxmlformats.org/officeDocument/2006/relationships/image" Target="../media/image8.wmf"/><Relationship Id="rId12" Type="http://schemas.openxmlformats.org/officeDocument/2006/relationships/image" Target="../media/image13.pn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12.png"/><Relationship Id="rId5" Type="http://schemas.openxmlformats.org/officeDocument/2006/relationships/tags" Target="../tags/tag6.xml"/><Relationship Id="rId10" Type="http://schemas.openxmlformats.org/officeDocument/2006/relationships/image" Target="../media/image11.png"/><Relationship Id="rId4" Type="http://schemas.openxmlformats.org/officeDocument/2006/relationships/tags" Target="../tags/tag5.xml"/><Relationship Id="rId9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tags" Target="../tags/tag9.xml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19.png"/><Relationship Id="rId5" Type="http://schemas.openxmlformats.org/officeDocument/2006/relationships/tags" Target="../tags/tag11.xml"/><Relationship Id="rId10" Type="http://schemas.openxmlformats.org/officeDocument/2006/relationships/image" Target="../media/image18.png"/><Relationship Id="rId4" Type="http://schemas.openxmlformats.org/officeDocument/2006/relationships/tags" Target="../tags/tag10.xml"/><Relationship Id="rId9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tags" Target="../tags/tag19.xml"/><Relationship Id="rId13" Type="http://schemas.openxmlformats.org/officeDocument/2006/relationships/image" Target="../media/image24.png"/><Relationship Id="rId18" Type="http://schemas.openxmlformats.org/officeDocument/2006/relationships/image" Target="../media/image28.png"/><Relationship Id="rId3" Type="http://schemas.openxmlformats.org/officeDocument/2006/relationships/tags" Target="../tags/tag14.xml"/><Relationship Id="rId7" Type="http://schemas.openxmlformats.org/officeDocument/2006/relationships/tags" Target="../tags/tag18.xml"/><Relationship Id="rId12" Type="http://schemas.openxmlformats.org/officeDocument/2006/relationships/image" Target="../media/image23.png"/><Relationship Id="rId17" Type="http://schemas.openxmlformats.org/officeDocument/2006/relationships/image" Target="../media/image27.png"/><Relationship Id="rId2" Type="http://schemas.openxmlformats.org/officeDocument/2006/relationships/tags" Target="../tags/tag13.xml"/><Relationship Id="rId16" Type="http://schemas.openxmlformats.org/officeDocument/2006/relationships/image" Target="../media/image26.png"/><Relationship Id="rId20" Type="http://schemas.openxmlformats.org/officeDocument/2006/relationships/image" Target="../media/image30.png"/><Relationship Id="rId1" Type="http://schemas.openxmlformats.org/officeDocument/2006/relationships/tags" Target="../tags/tag12.xml"/><Relationship Id="rId6" Type="http://schemas.openxmlformats.org/officeDocument/2006/relationships/tags" Target="../tags/tag17.xml"/><Relationship Id="rId11" Type="http://schemas.openxmlformats.org/officeDocument/2006/relationships/image" Target="../media/image22.png"/><Relationship Id="rId5" Type="http://schemas.openxmlformats.org/officeDocument/2006/relationships/tags" Target="../tags/tag16.xml"/><Relationship Id="rId15" Type="http://schemas.openxmlformats.org/officeDocument/2006/relationships/image" Target="../media/image15.png"/><Relationship Id="rId10" Type="http://schemas.openxmlformats.org/officeDocument/2006/relationships/slideLayout" Target="../slideLayouts/slideLayout2.xml"/><Relationship Id="rId19" Type="http://schemas.openxmlformats.org/officeDocument/2006/relationships/image" Target="../media/image29.png"/><Relationship Id="rId4" Type="http://schemas.openxmlformats.org/officeDocument/2006/relationships/tags" Target="../tags/tag15.xml"/><Relationship Id="rId9" Type="http://schemas.openxmlformats.org/officeDocument/2006/relationships/tags" Target="../tags/tag20.xml"/><Relationship Id="rId1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w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5"/>
          <p:cNvSpPr>
            <a:spLocks noGrp="1" noChangeArrowheads="1"/>
          </p:cNvSpPr>
          <p:nvPr>
            <p:ph type="ctrTitle"/>
          </p:nvPr>
        </p:nvSpPr>
        <p:spPr>
          <a:xfrm>
            <a:off x="0" y="279405"/>
            <a:ext cx="12192000" cy="1470025"/>
          </a:xfrm>
        </p:spPr>
        <p:txBody>
          <a:bodyPr/>
          <a:lstStyle/>
          <a:p>
            <a:pPr eaLnBrk="1" hangingPunct="1"/>
            <a:r>
              <a:rPr lang="fa-IR" dirty="0" smtClean="0"/>
              <a:t>هوش مصنوعی</a:t>
            </a:r>
            <a:endParaRPr lang="en-US" sz="3600" dirty="0"/>
          </a:p>
        </p:txBody>
      </p:sp>
      <p:sp>
        <p:nvSpPr>
          <p:cNvPr id="5123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0" y="1295400"/>
            <a:ext cx="12192000" cy="1524000"/>
          </a:xfrm>
        </p:spPr>
        <p:txBody>
          <a:bodyPr/>
          <a:lstStyle/>
          <a:p>
            <a:pPr eaLnBrk="1" hangingPunct="1"/>
            <a:r>
              <a:rPr lang="fa-IR" sz="4300" dirty="0" smtClean="0"/>
              <a:t>مسائل ارضای محدودیت</a:t>
            </a:r>
            <a:endParaRPr lang="en-US" sz="4300" dirty="0"/>
          </a:p>
        </p:txBody>
      </p:sp>
      <p:sp>
        <p:nvSpPr>
          <p:cNvPr id="5124" name="Text Box 7"/>
          <p:cNvSpPr txBox="1">
            <a:spLocks noChangeArrowheads="1"/>
          </p:cNvSpPr>
          <p:nvPr/>
        </p:nvSpPr>
        <p:spPr bwMode="auto">
          <a:xfrm>
            <a:off x="1524000" y="6248403"/>
            <a:ext cx="58674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0" tIns="45718" rIns="91430" bIns="45718">
            <a:spAutoFit/>
          </a:bodyPr>
          <a:lstStyle/>
          <a:p>
            <a:pPr>
              <a:spcBef>
                <a:spcPct val="50000"/>
              </a:spcBef>
            </a:pPr>
            <a:endParaRPr lang="en-US"/>
          </a:p>
        </p:txBody>
      </p:sp>
      <p:sp>
        <p:nvSpPr>
          <p:cNvPr id="7" name="Text Box 8"/>
          <p:cNvSpPr txBox="1">
            <a:spLocks noChangeArrowheads="1"/>
          </p:cNvSpPr>
          <p:nvPr/>
        </p:nvSpPr>
        <p:spPr bwMode="auto">
          <a:xfrm>
            <a:off x="0" y="5486401"/>
            <a:ext cx="12192000" cy="7617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8577" tIns="34288" rIns="68577" bIns="3428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a-IR" dirty="0">
                <a:latin typeface="Calibri"/>
                <a:cs typeface="B Compset" pitchFamily="2" charset="-78"/>
              </a:rPr>
              <a:t>دانشگاه </a:t>
            </a:r>
            <a:r>
              <a:rPr lang="fa-IR" dirty="0" smtClean="0">
                <a:latin typeface="Calibri"/>
                <a:cs typeface="B Compset" pitchFamily="2" charset="-78"/>
              </a:rPr>
              <a:t>ایلام</a:t>
            </a:r>
            <a:endParaRPr lang="en-US" dirty="0" smtClean="0">
              <a:latin typeface="Calibri"/>
              <a:cs typeface="B Compset" pitchFamily="2" charset="-78"/>
            </a:endParaRPr>
          </a:p>
          <a:p>
            <a:pPr algn="ctr" rtl="1">
              <a:spcBef>
                <a:spcPct val="50000"/>
              </a:spcBef>
            </a:pPr>
            <a:r>
              <a:rPr lang="fa-IR" dirty="0" smtClean="0">
                <a:latin typeface="Calibri"/>
                <a:cs typeface="B Nazanin" pitchFamily="2" charset="-78"/>
              </a:rPr>
              <a:t>(در تهیه ی این اسلایدها از مطالب موجود در </a:t>
            </a:r>
            <a:r>
              <a:rPr lang="en-US" sz="1600" dirty="0" smtClean="0">
                <a:cs typeface="B Nazanin" pitchFamily="2" charset="-78"/>
              </a:rPr>
              <a:t>ai.berkeley.edu</a:t>
            </a:r>
            <a:r>
              <a:rPr lang="fa-IR" dirty="0" smtClean="0">
                <a:cs typeface="B Nazanin" pitchFamily="2" charset="-78"/>
              </a:rPr>
              <a:t> استفاده شده است)</a:t>
            </a:r>
            <a:endParaRPr lang="en-US" dirty="0">
              <a:latin typeface="Calibri"/>
              <a:cs typeface="B Nazanin" pitchFamily="2" charset="-78"/>
            </a:endParaRPr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28693" y="1680828"/>
            <a:ext cx="5734497" cy="3800700"/>
          </a:xfrm>
          <a:prstGeom prst="rect">
            <a:avLst/>
          </a:prstGeom>
          <a:noFill/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955809" y="1983007"/>
            <a:ext cx="2312391" cy="347467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57116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a-IR" dirty="0" smtClean="0"/>
              <a:t>گرافهای محدودیت</a:t>
            </a:r>
            <a:endParaRPr lang="en-US" dirty="0" smtClean="0"/>
          </a:p>
        </p:txBody>
      </p:sp>
      <p:sp>
        <p:nvSpPr>
          <p:cNvPr id="10243" name="Rectangle 3"/>
          <p:cNvSpPr>
            <a:spLocks noGrp="1" noChangeArrowheads="1"/>
          </p:cNvSpPr>
          <p:nvPr>
            <p:ph idx="1"/>
          </p:nvPr>
        </p:nvSpPr>
        <p:spPr>
          <a:xfrm>
            <a:off x="4572000" y="1371600"/>
            <a:ext cx="7010400" cy="4525963"/>
          </a:xfrm>
        </p:spPr>
        <p:txBody>
          <a:bodyPr/>
          <a:lstStyle/>
          <a:p>
            <a:pPr algn="r" rtl="1" eaLnBrk="1" hangingPunct="1">
              <a:lnSpc>
                <a:spcPct val="90000"/>
              </a:lnSpc>
            </a:pPr>
            <a:r>
              <a:rPr lang="en-US" sz="2400" dirty="0" smtClean="0"/>
              <a:t>CSP</a:t>
            </a:r>
            <a:r>
              <a:rPr lang="fa-IR" sz="2400" dirty="0" smtClean="0"/>
              <a:t> </a:t>
            </a:r>
            <a:r>
              <a:rPr lang="en-US" sz="2400" dirty="0" smtClean="0"/>
              <a:t> </a:t>
            </a:r>
            <a:r>
              <a:rPr lang="fa-IR" sz="2400" dirty="0" smtClean="0"/>
              <a:t>دودویی:  هر محدودیت دو متغییر را به هم ربط می دهد.</a:t>
            </a:r>
          </a:p>
          <a:p>
            <a:pPr algn="r" rtl="1" eaLnBrk="1" hangingPunct="1">
              <a:lnSpc>
                <a:spcPct val="90000"/>
              </a:lnSpc>
            </a:pPr>
            <a:endParaRPr lang="fa-IR" sz="2400" dirty="0" smtClean="0"/>
          </a:p>
          <a:p>
            <a:pPr algn="r" rtl="1" eaLnBrk="1" hangingPunct="1">
              <a:lnSpc>
                <a:spcPct val="90000"/>
              </a:lnSpc>
            </a:pPr>
            <a:endParaRPr lang="fa-IR" sz="2400" dirty="0" smtClean="0"/>
          </a:p>
          <a:p>
            <a:pPr algn="r" rtl="1">
              <a:lnSpc>
                <a:spcPct val="90000"/>
              </a:lnSpc>
            </a:pPr>
            <a:r>
              <a:rPr lang="fa-IR" sz="2400" dirty="0" smtClean="0"/>
              <a:t>گراف محدودیت دودویی</a:t>
            </a:r>
            <a:r>
              <a:rPr lang="fa-IR" sz="2400" dirty="0"/>
              <a:t>:  </a:t>
            </a:r>
            <a:r>
              <a:rPr lang="fa-IR" sz="2400" dirty="0" smtClean="0"/>
              <a:t>نودها متغییر هستند و کمانها نشان دهنده ی محدودیتها هستند. </a:t>
            </a:r>
          </a:p>
          <a:p>
            <a:pPr marL="0" indent="0" algn="r" rtl="1" eaLnBrk="1" hangingPunct="1">
              <a:lnSpc>
                <a:spcPct val="90000"/>
              </a:lnSpc>
              <a:buNone/>
            </a:pPr>
            <a:endParaRPr lang="fa-IR" sz="2400" dirty="0" smtClean="0"/>
          </a:p>
          <a:p>
            <a:pPr marL="0" indent="0" algn="r" rtl="1" eaLnBrk="1" hangingPunct="1">
              <a:lnSpc>
                <a:spcPct val="90000"/>
              </a:lnSpc>
              <a:buNone/>
            </a:pPr>
            <a:endParaRPr lang="en-US" sz="2400" dirty="0"/>
          </a:p>
          <a:p>
            <a:pPr algn="r" rtl="1" eaLnBrk="1" hangingPunct="1">
              <a:lnSpc>
                <a:spcPct val="90000"/>
              </a:lnSpc>
            </a:pPr>
            <a:r>
              <a:rPr lang="fa-IR" sz="2400" dirty="0" smtClean="0"/>
              <a:t>الگوریتمهای همه منظوره ی </a:t>
            </a:r>
            <a:r>
              <a:rPr lang="en-US" sz="2400" dirty="0" smtClean="0"/>
              <a:t>CSP</a:t>
            </a:r>
            <a:r>
              <a:rPr lang="fa-IR" sz="2400" dirty="0" smtClean="0"/>
              <a:t> از ساختار گرافی برای افزایش سرعت جستجو استفاده می کنند. </a:t>
            </a:r>
          </a:p>
          <a:p>
            <a:pPr lvl="1" algn="r" rtl="1">
              <a:lnSpc>
                <a:spcPct val="90000"/>
              </a:lnSpc>
            </a:pPr>
            <a:r>
              <a:rPr lang="fa-IR" sz="2000" dirty="0" smtClean="0"/>
              <a:t>مثلا تاسمانی یک زیر مساله ی جدا است. </a:t>
            </a:r>
          </a:p>
        </p:txBody>
      </p:sp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1565098"/>
            <a:ext cx="3327400" cy="2903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a-IR" dirty="0" smtClean="0"/>
              <a:t>مثال: بازی رمز ریاضی</a:t>
            </a:r>
            <a:endParaRPr lang="en-US" dirty="0" smtClean="0"/>
          </a:p>
        </p:txBody>
      </p:sp>
      <p:sp>
        <p:nvSpPr>
          <p:cNvPr id="11267" name="Rectangle 3"/>
          <p:cNvSpPr>
            <a:spLocks noGrp="1" noChangeArrowheads="1"/>
          </p:cNvSpPr>
          <p:nvPr>
            <p:ph idx="1"/>
          </p:nvPr>
        </p:nvSpPr>
        <p:spPr>
          <a:xfrm>
            <a:off x="6959600" y="1752600"/>
            <a:ext cx="4876800" cy="4525963"/>
          </a:xfrm>
        </p:spPr>
        <p:txBody>
          <a:bodyPr/>
          <a:lstStyle/>
          <a:p>
            <a:pPr algn="r" rtl="1" eaLnBrk="1" hangingPunct="1"/>
            <a:r>
              <a:rPr lang="fa-IR" sz="2800" dirty="0" smtClean="0"/>
              <a:t>متغییرها:</a:t>
            </a:r>
            <a:endParaRPr lang="en-US" sz="2800" dirty="0"/>
          </a:p>
          <a:p>
            <a:pPr algn="r" rtl="1" eaLnBrk="1" hangingPunct="1"/>
            <a:endParaRPr lang="en-US" sz="2800" dirty="0"/>
          </a:p>
          <a:p>
            <a:pPr algn="r" rtl="1" eaLnBrk="1" hangingPunct="1"/>
            <a:r>
              <a:rPr lang="fa-IR" sz="2800" dirty="0" smtClean="0"/>
              <a:t>دامنه:</a:t>
            </a:r>
            <a:endParaRPr lang="en-US" sz="2800" dirty="0"/>
          </a:p>
          <a:p>
            <a:pPr algn="r" rtl="1" eaLnBrk="1" hangingPunct="1"/>
            <a:endParaRPr lang="en-US" sz="2800" dirty="0"/>
          </a:p>
          <a:p>
            <a:pPr algn="r" rtl="1" eaLnBrk="1" hangingPunct="1"/>
            <a:r>
              <a:rPr lang="fa-IR" sz="2800" dirty="0" smtClean="0"/>
              <a:t>محدودیتها</a:t>
            </a:r>
            <a:r>
              <a:rPr lang="en-US" sz="2800" dirty="0" smtClean="0"/>
              <a:t>:</a:t>
            </a:r>
            <a:endParaRPr lang="en-US" sz="2800" dirty="0"/>
          </a:p>
          <a:p>
            <a:pPr algn="r" rtl="1" eaLnBrk="1" hangingPunct="1"/>
            <a:endParaRPr lang="en-US" sz="2800" dirty="0"/>
          </a:p>
        </p:txBody>
      </p:sp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8" cstate="print"/>
          <a:srcRect l="1343" t="1076"/>
          <a:stretch>
            <a:fillRect/>
          </a:stretch>
        </p:blipFill>
        <p:spPr bwMode="auto">
          <a:xfrm>
            <a:off x="762000" y="3936953"/>
            <a:ext cx="3993776" cy="24734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69" name="Picture 5"/>
          <p:cNvPicPr>
            <a:picLocks noChangeAspect="1" noChangeArrowheads="1"/>
          </p:cNvPicPr>
          <p:nvPr/>
        </p:nvPicPr>
        <p:blipFill>
          <a:blip r:embed="rId9" cstate="print"/>
          <a:srcRect l="2014" t="2845"/>
          <a:stretch>
            <a:fillRect/>
          </a:stretch>
        </p:blipFill>
        <p:spPr bwMode="auto">
          <a:xfrm>
            <a:off x="4495800" y="1676400"/>
            <a:ext cx="1703295" cy="12246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6" name="Picture 6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7569200" y="2433636"/>
            <a:ext cx="4114800" cy="309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7" name="Picture 7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7504115" y="3390901"/>
            <a:ext cx="3722687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8" name="Picture 9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7531102" y="5173663"/>
            <a:ext cx="3314700" cy="309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9" name="Picture 11" descr="txp_fig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7569200" y="5867399"/>
            <a:ext cx="547688" cy="74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70" name="Picture 12" descr="txp_fig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7519990" y="4497389"/>
            <a:ext cx="3478212" cy="327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600" y="1308079"/>
            <a:ext cx="3378200" cy="2057630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سودوکو</a:t>
            </a:r>
            <a:endParaRPr lang="en-US" dirty="0" smtClean="0"/>
          </a:p>
        </p:txBody>
      </p:sp>
      <p:pic>
        <p:nvPicPr>
          <p:cNvPr id="12291" name="Picture 2" descr="C:\Documents and Settings\Administrator\My Documents\My Pictures\Sudoku_Board_Fig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14400" y="2267546"/>
            <a:ext cx="4051300" cy="4076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7315200" y="1524000"/>
            <a:ext cx="41148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/>
          <a:lstStyle/>
          <a:p>
            <a:pPr marL="342882" indent="-342882" algn="r" rtl="1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fa-IR" kern="0" dirty="0" smtClean="0">
                <a:solidFill>
                  <a:schemeClr val="accent2"/>
                </a:solidFill>
                <a:latin typeface="Calibri" pitchFamily="34" charset="0"/>
                <a:cs typeface="B Nazanin" pitchFamily="2" charset="-78"/>
              </a:rPr>
              <a:t>متغییرها: </a:t>
            </a:r>
            <a:endParaRPr lang="en-US" kern="0" dirty="0">
              <a:solidFill>
                <a:schemeClr val="accent2"/>
              </a:solidFill>
              <a:latin typeface="Calibri" pitchFamily="34" charset="0"/>
              <a:cs typeface="B Nazanin" pitchFamily="2" charset="-78"/>
            </a:endParaRPr>
          </a:p>
          <a:p>
            <a:pPr marL="800060" lvl="1" indent="-342882" algn="r" rtl="1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fa-IR" kern="0" dirty="0" smtClean="0">
                <a:solidFill>
                  <a:schemeClr val="accent2"/>
                </a:solidFill>
                <a:latin typeface="Calibri" pitchFamily="34" charset="0"/>
                <a:cs typeface="B Nazanin" pitchFamily="2" charset="-78"/>
              </a:rPr>
              <a:t>هر کدام از مربعهای کوچک</a:t>
            </a:r>
            <a:endParaRPr lang="en-US" kern="0" dirty="0">
              <a:solidFill>
                <a:schemeClr val="accent2"/>
              </a:solidFill>
              <a:latin typeface="Calibri" pitchFamily="34" charset="0"/>
              <a:cs typeface="B Nazanin" pitchFamily="2" charset="-78"/>
            </a:endParaRPr>
          </a:p>
          <a:p>
            <a:pPr marL="342882" indent="-342882" algn="r" rtl="1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fa-IR" kern="0" dirty="0" smtClean="0">
                <a:solidFill>
                  <a:schemeClr val="accent2"/>
                </a:solidFill>
                <a:latin typeface="Calibri" pitchFamily="34" charset="0"/>
                <a:cs typeface="B Nazanin" pitchFamily="2" charset="-78"/>
              </a:rPr>
              <a:t>دامنه:</a:t>
            </a:r>
            <a:endParaRPr lang="en-US" kern="0" dirty="0">
              <a:solidFill>
                <a:schemeClr val="accent2"/>
              </a:solidFill>
              <a:latin typeface="Calibri" pitchFamily="34" charset="0"/>
              <a:cs typeface="B Nazanin" pitchFamily="2" charset="-78"/>
            </a:endParaRPr>
          </a:p>
          <a:p>
            <a:pPr marL="800060" lvl="1" indent="-342882" algn="r" rtl="1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en-US" kern="0" dirty="0">
                <a:solidFill>
                  <a:schemeClr val="accent2"/>
                </a:solidFill>
                <a:latin typeface="Calibri" pitchFamily="34" charset="0"/>
                <a:cs typeface="B Nazanin" pitchFamily="2" charset="-78"/>
              </a:rPr>
              <a:t>{1,2,…,9}</a:t>
            </a:r>
          </a:p>
          <a:p>
            <a:pPr marL="342882" indent="-342882" algn="r" rtl="1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endParaRPr lang="fa-IR" kern="0" dirty="0" smtClean="0">
              <a:solidFill>
                <a:schemeClr val="accent2"/>
              </a:solidFill>
              <a:latin typeface="Calibri" pitchFamily="34" charset="0"/>
              <a:cs typeface="B Nazanin" pitchFamily="2" charset="-78"/>
            </a:endParaRPr>
          </a:p>
          <a:p>
            <a:pPr marL="342882" indent="-342882" algn="r" rtl="1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fa-IR" kern="0" dirty="0" smtClean="0">
                <a:solidFill>
                  <a:schemeClr val="accent2"/>
                </a:solidFill>
                <a:latin typeface="Calibri" pitchFamily="34" charset="0"/>
                <a:cs typeface="B Nazanin" pitchFamily="2" charset="-78"/>
              </a:rPr>
              <a:t>محدودیتها: </a:t>
            </a:r>
            <a:endParaRPr lang="en-US" kern="0" dirty="0">
              <a:solidFill>
                <a:schemeClr val="accent2"/>
              </a:solidFill>
              <a:latin typeface="Calibri" pitchFamily="34" charset="0"/>
              <a:cs typeface="B Nazanin" pitchFamily="2" charset="-78"/>
            </a:endParaRPr>
          </a:p>
          <a:p>
            <a:pPr marL="800060" lvl="1" indent="-342882" algn="r" rtl="1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endParaRPr lang="en-US" kern="0" dirty="0">
              <a:solidFill>
                <a:schemeClr val="accent2"/>
              </a:solidFill>
              <a:latin typeface="Calibri" pitchFamily="34" charset="0"/>
              <a:cs typeface="B Nazanin" pitchFamily="2" charset="-78"/>
            </a:endParaRPr>
          </a:p>
          <a:p>
            <a:pPr marL="342882" indent="-342882" algn="r" rtl="1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endParaRPr lang="en-US" kern="0" dirty="0">
              <a:solidFill>
                <a:schemeClr val="accent2"/>
              </a:solidFill>
              <a:latin typeface="Calibri" pitchFamily="34" charset="0"/>
              <a:cs typeface="B Nazanin" pitchFamily="2" charset="-78"/>
            </a:endParaRPr>
          </a:p>
        </p:txBody>
      </p:sp>
      <p:grpSp>
        <p:nvGrpSpPr>
          <p:cNvPr id="2" name="Group 49"/>
          <p:cNvGrpSpPr>
            <a:grpSpLocks/>
          </p:cNvGrpSpPr>
          <p:nvPr/>
        </p:nvGrpSpPr>
        <p:grpSpPr bwMode="auto">
          <a:xfrm>
            <a:off x="1384298" y="1543646"/>
            <a:ext cx="2743200" cy="1144588"/>
            <a:chOff x="838200" y="1600200"/>
            <a:chExt cx="2743200" cy="1143794"/>
          </a:xfrm>
        </p:grpSpPr>
        <p:sp>
          <p:nvSpPr>
            <p:cNvPr id="6" name="Rectangle 5"/>
            <p:cNvSpPr/>
            <p:nvPr/>
          </p:nvSpPr>
          <p:spPr>
            <a:xfrm>
              <a:off x="2209800" y="1600200"/>
              <a:ext cx="457200" cy="38073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8" name="Straight Connector 7"/>
            <p:cNvCxnSpPr>
              <a:stCxn id="6" idx="2"/>
            </p:cNvCxnSpPr>
            <p:nvPr/>
          </p:nvCxnSpPr>
          <p:spPr>
            <a:xfrm rot="5400000">
              <a:off x="1257564" y="1561571"/>
              <a:ext cx="761471" cy="16002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>
              <a:stCxn id="6" idx="2"/>
            </p:cNvCxnSpPr>
            <p:nvPr/>
          </p:nvCxnSpPr>
          <p:spPr>
            <a:xfrm rot="5400000">
              <a:off x="1448064" y="1752071"/>
              <a:ext cx="761471" cy="12192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>
              <a:stCxn id="6" idx="2"/>
            </p:cNvCxnSpPr>
            <p:nvPr/>
          </p:nvCxnSpPr>
          <p:spPr>
            <a:xfrm rot="5400000">
              <a:off x="1638564" y="1942571"/>
              <a:ext cx="761471" cy="8382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>
              <a:stCxn id="6" idx="2"/>
            </p:cNvCxnSpPr>
            <p:nvPr/>
          </p:nvCxnSpPr>
          <p:spPr>
            <a:xfrm rot="5400000">
              <a:off x="1829064" y="2133071"/>
              <a:ext cx="761471" cy="4572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>
              <a:stCxn id="6" idx="2"/>
            </p:cNvCxnSpPr>
            <p:nvPr/>
          </p:nvCxnSpPr>
          <p:spPr>
            <a:xfrm rot="5400000">
              <a:off x="2057665" y="2361670"/>
              <a:ext cx="761471" cy="317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stCxn id="6" idx="2"/>
            </p:cNvCxnSpPr>
            <p:nvPr/>
          </p:nvCxnSpPr>
          <p:spPr>
            <a:xfrm rot="16200000" flipH="1">
              <a:off x="2438664" y="1980671"/>
              <a:ext cx="761471" cy="7620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>
              <a:stCxn id="6" idx="2"/>
            </p:cNvCxnSpPr>
            <p:nvPr/>
          </p:nvCxnSpPr>
          <p:spPr>
            <a:xfrm rot="16200000" flipH="1">
              <a:off x="2629164" y="1790171"/>
              <a:ext cx="761471" cy="11430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" name="Group 50"/>
          <p:cNvGrpSpPr>
            <a:grpSpLocks/>
          </p:cNvGrpSpPr>
          <p:nvPr/>
        </p:nvGrpSpPr>
        <p:grpSpPr bwMode="auto">
          <a:xfrm>
            <a:off x="4583111" y="3143846"/>
            <a:ext cx="915987" cy="2819400"/>
            <a:chOff x="4037806" y="3200400"/>
            <a:chExt cx="915194" cy="2819400"/>
          </a:xfrm>
        </p:grpSpPr>
        <p:sp>
          <p:nvSpPr>
            <p:cNvPr id="21" name="Rectangle 20"/>
            <p:cNvSpPr/>
            <p:nvPr/>
          </p:nvSpPr>
          <p:spPr>
            <a:xfrm rot="5400000">
              <a:off x="4534065" y="4229265"/>
              <a:ext cx="457200" cy="38067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23" name="Straight Connector 22"/>
            <p:cNvCxnSpPr>
              <a:stCxn id="21" idx="2"/>
            </p:cNvCxnSpPr>
            <p:nvPr/>
          </p:nvCxnSpPr>
          <p:spPr>
            <a:xfrm rot="10800000">
              <a:off x="4037806" y="3200400"/>
              <a:ext cx="534524" cy="12192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21" idx="2"/>
            </p:cNvCxnSpPr>
            <p:nvPr/>
          </p:nvCxnSpPr>
          <p:spPr>
            <a:xfrm rot="10800000">
              <a:off x="4037806" y="3581400"/>
              <a:ext cx="534524" cy="8382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21" idx="2"/>
            </p:cNvCxnSpPr>
            <p:nvPr/>
          </p:nvCxnSpPr>
          <p:spPr>
            <a:xfrm rot="10800000">
              <a:off x="4037806" y="3962400"/>
              <a:ext cx="534524" cy="4572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>
              <a:stCxn id="21" idx="2"/>
            </p:cNvCxnSpPr>
            <p:nvPr/>
          </p:nvCxnSpPr>
          <p:spPr>
            <a:xfrm rot="10800000" flipV="1">
              <a:off x="4037806" y="4419600"/>
              <a:ext cx="534524" cy="16002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stCxn id="21" idx="2"/>
            </p:cNvCxnSpPr>
            <p:nvPr/>
          </p:nvCxnSpPr>
          <p:spPr>
            <a:xfrm flipH="1">
              <a:off x="4037806" y="4419600"/>
              <a:ext cx="534524" cy="7620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21" idx="2"/>
            </p:cNvCxnSpPr>
            <p:nvPr/>
          </p:nvCxnSpPr>
          <p:spPr>
            <a:xfrm rot="10800000" flipV="1">
              <a:off x="4037806" y="4419600"/>
              <a:ext cx="534524" cy="12192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" name="Group 48"/>
          <p:cNvGrpSpPr>
            <a:grpSpLocks/>
          </p:cNvGrpSpPr>
          <p:nvPr/>
        </p:nvGrpSpPr>
        <p:grpSpPr bwMode="auto">
          <a:xfrm>
            <a:off x="3822698" y="1619846"/>
            <a:ext cx="1524000" cy="1828800"/>
            <a:chOff x="3276600" y="1676400"/>
            <a:chExt cx="1524000" cy="1828800"/>
          </a:xfrm>
        </p:grpSpPr>
        <p:sp>
          <p:nvSpPr>
            <p:cNvPr id="33" name="Rectangle 32"/>
            <p:cNvSpPr/>
            <p:nvPr/>
          </p:nvSpPr>
          <p:spPr>
            <a:xfrm rot="5400000">
              <a:off x="4419600" y="1676400"/>
              <a:ext cx="381000" cy="381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34" name="Straight Connector 33"/>
            <p:cNvCxnSpPr>
              <a:stCxn id="33" idx="3"/>
            </p:cNvCxnSpPr>
            <p:nvPr/>
          </p:nvCxnSpPr>
          <p:spPr>
            <a:xfrm rot="5400000">
              <a:off x="3600450" y="1733550"/>
              <a:ext cx="685800" cy="13335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rot="10800000" flipV="1">
              <a:off x="3581400" y="2057400"/>
              <a:ext cx="1028700" cy="6858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 rot="10800000" flipV="1">
              <a:off x="3276600" y="2057400"/>
              <a:ext cx="1333500" cy="10668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 rot="5400000">
              <a:off x="3600450" y="2114550"/>
              <a:ext cx="1066800" cy="9525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rot="5400000">
              <a:off x="3829050" y="2266950"/>
              <a:ext cx="990600" cy="5715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 rot="5400000">
              <a:off x="3429000" y="2362200"/>
              <a:ext cx="1371600" cy="9144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 rot="5400000">
              <a:off x="3600450" y="2495550"/>
              <a:ext cx="1447800" cy="5715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2" name="TextBox 51"/>
          <p:cNvSpPr txBox="1">
            <a:spLocks noChangeArrowheads="1"/>
          </p:cNvSpPr>
          <p:nvPr/>
        </p:nvSpPr>
        <p:spPr bwMode="auto">
          <a:xfrm>
            <a:off x="7743412" y="4261246"/>
            <a:ext cx="3419518" cy="4001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6" tIns="45718" rIns="91436" bIns="45718">
            <a:spAutoFit/>
          </a:bodyPr>
          <a:lstStyle/>
          <a:p>
            <a:pPr algn="r" rtl="1"/>
            <a:r>
              <a:rPr lang="fa-IR" sz="2000" dirty="0">
                <a:latin typeface="Calibri" pitchFamily="34" charset="0"/>
                <a:cs typeface="B Nazanin" pitchFamily="2" charset="-78"/>
              </a:rPr>
              <a:t>اعداد داخل هر </a:t>
            </a:r>
            <a:r>
              <a:rPr lang="fa-IR" sz="2000" dirty="0" smtClean="0">
                <a:latin typeface="Calibri" pitchFamily="34" charset="0"/>
                <a:cs typeface="B Nazanin" pitchFamily="2" charset="-78"/>
              </a:rPr>
              <a:t>ردیف با </a:t>
            </a:r>
            <a:r>
              <a:rPr lang="fa-IR" sz="2000" dirty="0">
                <a:latin typeface="Calibri" pitchFamily="34" charset="0"/>
                <a:cs typeface="B Nazanin" pitchFamily="2" charset="-78"/>
              </a:rPr>
              <a:t>هم متفاوت </a:t>
            </a:r>
            <a:r>
              <a:rPr lang="fa-IR" sz="2000" dirty="0" smtClean="0">
                <a:latin typeface="Calibri" pitchFamily="34" charset="0"/>
                <a:cs typeface="B Nazanin" pitchFamily="2" charset="-78"/>
              </a:rPr>
              <a:t>باشند.</a:t>
            </a:r>
            <a:endParaRPr lang="en-US" sz="2000" dirty="0">
              <a:latin typeface="Calibri" pitchFamily="34" charset="0"/>
              <a:cs typeface="B Nazanin" pitchFamily="2" charset="-78"/>
            </a:endParaRPr>
          </a:p>
        </p:txBody>
      </p:sp>
      <p:sp>
        <p:nvSpPr>
          <p:cNvPr id="53" name="TextBox 52"/>
          <p:cNvSpPr txBox="1">
            <a:spLocks noChangeArrowheads="1"/>
          </p:cNvSpPr>
          <p:nvPr/>
        </p:nvSpPr>
        <p:spPr bwMode="auto">
          <a:xfrm>
            <a:off x="7563876" y="3784006"/>
            <a:ext cx="3637526" cy="4001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6" tIns="45718" rIns="91436" bIns="45718">
            <a:spAutoFit/>
          </a:bodyPr>
          <a:lstStyle/>
          <a:p>
            <a:pPr algn="r" rtl="1"/>
            <a:r>
              <a:rPr lang="fa-IR" sz="2000" dirty="0" smtClean="0">
                <a:latin typeface="Calibri" pitchFamily="34" charset="0"/>
                <a:cs typeface="B Nazanin" pitchFamily="2" charset="-78"/>
              </a:rPr>
              <a:t>اعداد داخل هر ستون با هم متفاوت باشند. </a:t>
            </a:r>
            <a:endParaRPr lang="en-US" sz="2000" dirty="0">
              <a:latin typeface="Calibri" pitchFamily="34" charset="0"/>
              <a:cs typeface="B Nazanin" pitchFamily="2" charset="-78"/>
            </a:endParaRPr>
          </a:p>
        </p:txBody>
      </p:sp>
      <p:sp>
        <p:nvSpPr>
          <p:cNvPr id="54" name="TextBox 53"/>
          <p:cNvSpPr txBox="1">
            <a:spLocks noChangeArrowheads="1"/>
          </p:cNvSpPr>
          <p:nvPr/>
        </p:nvSpPr>
        <p:spPr bwMode="auto">
          <a:xfrm>
            <a:off x="7749824" y="4718447"/>
            <a:ext cx="3413106" cy="4001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6" tIns="45718" rIns="91436" bIns="45718">
            <a:spAutoFit/>
          </a:bodyPr>
          <a:lstStyle/>
          <a:p>
            <a:pPr algn="r" rtl="1"/>
            <a:r>
              <a:rPr lang="fa-IR" sz="2000" dirty="0">
                <a:latin typeface="Calibri" pitchFamily="34" charset="0"/>
                <a:cs typeface="B Nazanin" pitchFamily="2" charset="-78"/>
              </a:rPr>
              <a:t>اعداد داخل هر </a:t>
            </a:r>
            <a:r>
              <a:rPr lang="fa-IR" sz="2000" dirty="0" smtClean="0">
                <a:latin typeface="Calibri" pitchFamily="34" charset="0"/>
                <a:cs typeface="B Nazanin" pitchFamily="2" charset="-78"/>
              </a:rPr>
              <a:t>ناحیه با </a:t>
            </a:r>
            <a:r>
              <a:rPr lang="fa-IR" sz="2000" dirty="0">
                <a:latin typeface="Calibri" pitchFamily="34" charset="0"/>
                <a:cs typeface="B Nazanin" pitchFamily="2" charset="-78"/>
              </a:rPr>
              <a:t>هم </a:t>
            </a:r>
            <a:r>
              <a:rPr lang="fa-IR" sz="2000" dirty="0" smtClean="0">
                <a:latin typeface="Calibri" pitchFamily="34" charset="0"/>
                <a:cs typeface="B Nazanin" pitchFamily="2" charset="-78"/>
              </a:rPr>
              <a:t>متفاوت باشند.</a:t>
            </a:r>
            <a:endParaRPr lang="en-US" sz="2000" dirty="0">
              <a:latin typeface="Calibri" pitchFamily="34" charset="0"/>
              <a:cs typeface="B Nazanin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53" grpId="0"/>
      <p:bldP spid="5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rtl="1" eaLnBrk="1" hangingPunct="1"/>
            <a:r>
              <a:rPr lang="fa-IR" dirty="0" smtClean="0"/>
              <a:t>انواع </a:t>
            </a:r>
            <a:r>
              <a:rPr lang="en-US" dirty="0" smtClean="0"/>
              <a:t>CSP</a:t>
            </a:r>
            <a:r>
              <a:rPr lang="fa-IR" dirty="0" smtClean="0"/>
              <a:t> و محدودیت</a:t>
            </a:r>
            <a:endParaRPr lang="en-US" dirty="0" smtClean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438401" y="1372103"/>
            <a:ext cx="7316459" cy="495199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269654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rtl="1" eaLnBrk="1" hangingPunct="1"/>
            <a:r>
              <a:rPr lang="fa-IR" dirty="0" smtClean="0"/>
              <a:t>انواع </a:t>
            </a:r>
            <a:r>
              <a:rPr lang="en-US" dirty="0" smtClean="0"/>
              <a:t>CSP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idx="1"/>
          </p:nvPr>
        </p:nvSpPr>
        <p:spPr>
          <a:xfrm>
            <a:off x="4114800" y="1369218"/>
            <a:ext cx="7442200" cy="4729164"/>
          </a:xfrm>
        </p:spPr>
        <p:txBody>
          <a:bodyPr/>
          <a:lstStyle/>
          <a:p>
            <a:pPr algn="r" rtl="1" eaLnBrk="1" hangingPunct="1">
              <a:lnSpc>
                <a:spcPct val="90000"/>
              </a:lnSpc>
            </a:pPr>
            <a:r>
              <a:rPr lang="fa-IR" sz="2400" dirty="0" smtClean="0"/>
              <a:t>متغییرهای گسسته</a:t>
            </a:r>
            <a:endParaRPr lang="en-US" sz="2400" dirty="0"/>
          </a:p>
          <a:p>
            <a:pPr lvl="1" algn="r" rtl="1" eaLnBrk="1" hangingPunct="1">
              <a:lnSpc>
                <a:spcPct val="90000"/>
              </a:lnSpc>
            </a:pPr>
            <a:r>
              <a:rPr lang="fa-IR" sz="2000" dirty="0" smtClean="0"/>
              <a:t>دامنه محدود</a:t>
            </a:r>
            <a:endParaRPr lang="en-US" sz="2000" dirty="0"/>
          </a:p>
          <a:p>
            <a:pPr lvl="2" algn="r" rtl="1" eaLnBrk="1" hangingPunct="1">
              <a:lnSpc>
                <a:spcPct val="90000"/>
              </a:lnSpc>
            </a:pPr>
            <a:r>
              <a:rPr lang="fa-IR" sz="1900" dirty="0" smtClean="0"/>
              <a:t>اندازه ی </a:t>
            </a:r>
            <a:r>
              <a:rPr lang="en-US" sz="2000" i="1" dirty="0" smtClean="0">
                <a:latin typeface="Times New Roman" pitchFamily="18" charset="0"/>
              </a:rPr>
              <a:t>d</a:t>
            </a:r>
            <a:r>
              <a:rPr lang="en-US" sz="1900" dirty="0" smtClean="0"/>
              <a:t> </a:t>
            </a:r>
            <a:r>
              <a:rPr lang="fa-IR" sz="1900" dirty="0" smtClean="0"/>
              <a:t> به این معناست که </a:t>
            </a:r>
            <a:r>
              <a:rPr lang="en-US" sz="2000" dirty="0" smtClean="0">
                <a:latin typeface="Times New Roman" pitchFamily="18" charset="0"/>
              </a:rPr>
              <a:t>O(</a:t>
            </a:r>
            <a:r>
              <a:rPr lang="en-US" sz="2000" i="1" dirty="0" err="1" smtClean="0">
                <a:latin typeface="Times New Roman" pitchFamily="18" charset="0"/>
              </a:rPr>
              <a:t>d</a:t>
            </a:r>
            <a:r>
              <a:rPr lang="en-US" sz="2000" i="1" baseline="30000" dirty="0" err="1" smtClean="0">
                <a:latin typeface="Times New Roman" pitchFamily="18" charset="0"/>
              </a:rPr>
              <a:t>n</a:t>
            </a:r>
            <a:r>
              <a:rPr lang="en-US" sz="2000" dirty="0" smtClean="0">
                <a:latin typeface="Times New Roman" pitchFamily="18" charset="0"/>
              </a:rPr>
              <a:t>)</a:t>
            </a:r>
            <a:r>
              <a:rPr lang="fa-IR" sz="2000" dirty="0" smtClean="0">
                <a:latin typeface="Times New Roman" pitchFamily="18" charset="0"/>
              </a:rPr>
              <a:t> </a:t>
            </a:r>
            <a:r>
              <a:rPr lang="fa-IR" sz="1900" dirty="0" smtClean="0"/>
              <a:t>تخصیص کامل داریم.</a:t>
            </a:r>
          </a:p>
          <a:p>
            <a:pPr lvl="1" algn="r" rtl="1" eaLnBrk="1" hangingPunct="1">
              <a:lnSpc>
                <a:spcPct val="90000"/>
              </a:lnSpc>
            </a:pPr>
            <a:r>
              <a:rPr lang="fa-IR" sz="2000" dirty="0" smtClean="0"/>
              <a:t>دامنه نامحدود (اعداد طبیعی، رشته ها)</a:t>
            </a:r>
            <a:endParaRPr lang="en-US" sz="2000" dirty="0"/>
          </a:p>
          <a:p>
            <a:pPr lvl="2" algn="r" rtl="1" eaLnBrk="1" hangingPunct="1">
              <a:lnSpc>
                <a:spcPct val="90000"/>
              </a:lnSpc>
            </a:pPr>
            <a:r>
              <a:rPr lang="fa-IR" sz="1900" dirty="0" smtClean="0"/>
              <a:t>مثال: زمانبندی وظایف: متغییرها زمان شروع و پایان هر کار هستند. </a:t>
            </a:r>
          </a:p>
          <a:p>
            <a:pPr marL="0" indent="0" algn="r" rtl="1" eaLnBrk="1" hangingPunct="1">
              <a:lnSpc>
                <a:spcPct val="90000"/>
              </a:lnSpc>
              <a:buNone/>
            </a:pPr>
            <a:endParaRPr lang="en-US" sz="2400" dirty="0"/>
          </a:p>
          <a:p>
            <a:pPr algn="r" rtl="1" eaLnBrk="1" hangingPunct="1">
              <a:lnSpc>
                <a:spcPct val="90000"/>
              </a:lnSpc>
            </a:pPr>
            <a:r>
              <a:rPr lang="fa-IR" sz="2400" dirty="0" smtClean="0"/>
              <a:t>متغییرهای پیوسته</a:t>
            </a:r>
            <a:endParaRPr lang="en-US" sz="2400" dirty="0"/>
          </a:p>
          <a:p>
            <a:pPr lvl="1" algn="r" rtl="1" eaLnBrk="1" hangingPunct="1">
              <a:lnSpc>
                <a:spcPct val="90000"/>
              </a:lnSpc>
            </a:pPr>
            <a:r>
              <a:rPr lang="fa-IR" sz="2000" dirty="0" smtClean="0"/>
              <a:t>زمان شروع و پایان یک مشاهده توسط تلسکوپ فضایی هابل </a:t>
            </a:r>
            <a:endParaRPr lang="en-US" sz="200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8600" y="1143000"/>
            <a:ext cx="2813015" cy="2369495"/>
          </a:xfrm>
          <a:prstGeom prst="rect">
            <a:avLst/>
          </a:prstGeom>
          <a:noFill/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6203" y="3733800"/>
            <a:ext cx="2817740" cy="229419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a-IR" dirty="0" smtClean="0"/>
              <a:t>انواع محدودیت</a:t>
            </a:r>
            <a:endParaRPr lang="en-US" dirty="0" smtClean="0"/>
          </a:p>
        </p:txBody>
      </p:sp>
      <p:sp>
        <p:nvSpPr>
          <p:cNvPr id="15363" name="Rectangle 3"/>
          <p:cNvSpPr>
            <a:spLocks noGrp="1" noChangeArrowheads="1"/>
          </p:cNvSpPr>
          <p:nvPr>
            <p:ph idx="1"/>
          </p:nvPr>
        </p:nvSpPr>
        <p:spPr>
          <a:xfrm>
            <a:off x="4953000" y="1371600"/>
            <a:ext cx="6934200" cy="4953000"/>
          </a:xfrm>
        </p:spPr>
        <p:txBody>
          <a:bodyPr/>
          <a:lstStyle/>
          <a:p>
            <a:pPr algn="r" rtl="1" eaLnBrk="1" hangingPunct="1">
              <a:lnSpc>
                <a:spcPct val="80000"/>
              </a:lnSpc>
            </a:pPr>
            <a:r>
              <a:rPr lang="fa-IR" sz="2000" dirty="0" smtClean="0"/>
              <a:t>انواع محدودیتها:</a:t>
            </a:r>
            <a:endParaRPr lang="en-US" sz="2000" dirty="0"/>
          </a:p>
          <a:p>
            <a:pPr lvl="1" algn="r" rtl="1" eaLnBrk="1" hangingPunct="1">
              <a:lnSpc>
                <a:spcPct val="80000"/>
              </a:lnSpc>
            </a:pPr>
            <a:r>
              <a:rPr lang="fa-IR" sz="1900" dirty="0" smtClean="0"/>
              <a:t>محدودیتهای تک متغییره فقط شامل یک متغییر هستند.  </a:t>
            </a:r>
          </a:p>
          <a:p>
            <a:pPr algn="r" rtl="1"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sz="2000" dirty="0"/>
              <a:t>	</a:t>
            </a:r>
          </a:p>
          <a:p>
            <a:pPr algn="r" rtl="1" eaLnBrk="1" hangingPunct="1">
              <a:lnSpc>
                <a:spcPct val="80000"/>
              </a:lnSpc>
              <a:buFont typeface="Wingdings" pitchFamily="2" charset="2"/>
              <a:buNone/>
            </a:pPr>
            <a:endParaRPr lang="en-US" sz="2000" dirty="0"/>
          </a:p>
          <a:p>
            <a:pPr lvl="1" algn="r" rtl="1" eaLnBrk="1" hangingPunct="1">
              <a:lnSpc>
                <a:spcPct val="80000"/>
              </a:lnSpc>
            </a:pPr>
            <a:r>
              <a:rPr lang="fa-IR" sz="1900" dirty="0" smtClean="0"/>
              <a:t>محدودیتهای دودویی شامل دو متغییر هستند.</a:t>
            </a:r>
            <a:endParaRPr lang="en-US" sz="1900" dirty="0"/>
          </a:p>
          <a:p>
            <a:pPr algn="r" rtl="1" eaLnBrk="1" hangingPunct="1">
              <a:lnSpc>
                <a:spcPct val="80000"/>
              </a:lnSpc>
            </a:pPr>
            <a:endParaRPr lang="en-US" sz="2000" dirty="0"/>
          </a:p>
          <a:p>
            <a:pPr algn="r" rtl="1" eaLnBrk="1" hangingPunct="1">
              <a:lnSpc>
                <a:spcPct val="80000"/>
              </a:lnSpc>
            </a:pPr>
            <a:endParaRPr lang="en-US" sz="2000" dirty="0"/>
          </a:p>
          <a:p>
            <a:pPr lvl="1" algn="r" rtl="1" eaLnBrk="1" hangingPunct="1">
              <a:lnSpc>
                <a:spcPct val="80000"/>
              </a:lnSpc>
            </a:pPr>
            <a:r>
              <a:rPr lang="fa-IR" sz="1900" dirty="0" smtClean="0"/>
              <a:t>محدودیتهای چند متغییره: مثل سوال رمز ریاضی</a:t>
            </a:r>
            <a:endParaRPr lang="en-US" sz="1900" dirty="0"/>
          </a:p>
          <a:p>
            <a:pPr algn="r" rtl="1" eaLnBrk="1" hangingPunct="1">
              <a:lnSpc>
                <a:spcPct val="80000"/>
              </a:lnSpc>
            </a:pPr>
            <a:endParaRPr lang="en-US" sz="2000" dirty="0"/>
          </a:p>
          <a:p>
            <a:pPr algn="r" rtl="1" eaLnBrk="1" hangingPunct="1">
              <a:lnSpc>
                <a:spcPct val="80000"/>
              </a:lnSpc>
            </a:pPr>
            <a:r>
              <a:rPr lang="fa-IR" sz="2000" dirty="0" smtClean="0"/>
              <a:t>ارجحیتها (اولویت نرم):</a:t>
            </a:r>
            <a:endParaRPr lang="en-US" sz="2000" dirty="0"/>
          </a:p>
          <a:p>
            <a:pPr lvl="1" algn="r" rtl="1" eaLnBrk="1" hangingPunct="1">
              <a:lnSpc>
                <a:spcPct val="80000"/>
              </a:lnSpc>
            </a:pPr>
            <a:r>
              <a:rPr lang="fa-IR" sz="1900" dirty="0" smtClean="0"/>
              <a:t>رنگ فرمز نسبت به رنگ سبز اولویت دارد.</a:t>
            </a:r>
            <a:endParaRPr lang="en-US" sz="1900" dirty="0"/>
          </a:p>
          <a:p>
            <a:pPr lvl="1" algn="r" rtl="1" eaLnBrk="1" hangingPunct="1">
              <a:lnSpc>
                <a:spcPct val="80000"/>
              </a:lnSpc>
            </a:pPr>
            <a:r>
              <a:rPr lang="fa-IR" sz="1900" dirty="0" smtClean="0"/>
              <a:t>معمولا به صورت هزینه بیان می شود. </a:t>
            </a:r>
            <a:endParaRPr lang="en-US" sz="1900" dirty="0"/>
          </a:p>
          <a:p>
            <a:pPr lvl="1" algn="r" rtl="1" eaLnBrk="1" hangingPunct="1">
              <a:lnSpc>
                <a:spcPct val="80000"/>
              </a:lnSpc>
            </a:pPr>
            <a:r>
              <a:rPr lang="fa-IR" sz="1900" dirty="0" smtClean="0"/>
              <a:t>منجر به مسائل بهینه سازی مشروط می شوند. </a:t>
            </a:r>
            <a:endParaRPr lang="en-US" sz="1900" dirty="0"/>
          </a:p>
          <a:p>
            <a:pPr lvl="1" algn="r" rtl="1" eaLnBrk="1" hangingPunct="1">
              <a:lnSpc>
                <a:spcPct val="80000"/>
              </a:lnSpc>
            </a:pPr>
            <a:r>
              <a:rPr lang="fa-IR" sz="1900" dirty="0" smtClean="0"/>
              <a:t>بعد از معرفی شبکه های بیزی قابل حل هستند. </a:t>
            </a:r>
            <a:endParaRPr lang="en-US" sz="1900" dirty="0"/>
          </a:p>
          <a:p>
            <a:pPr lvl="1" algn="r" rtl="1" eaLnBrk="1" hangingPunct="1">
              <a:lnSpc>
                <a:spcPct val="80000"/>
              </a:lnSpc>
            </a:pPr>
            <a:endParaRPr lang="en-US" sz="1900" dirty="0"/>
          </a:p>
          <a:p>
            <a:pPr lvl="1" algn="r" rtl="1"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sz="1900" dirty="0"/>
              <a:t> </a:t>
            </a:r>
          </a:p>
          <a:p>
            <a:pPr algn="r" rtl="1" eaLnBrk="1" hangingPunct="1">
              <a:lnSpc>
                <a:spcPct val="80000"/>
              </a:lnSpc>
            </a:pPr>
            <a:endParaRPr lang="en-US" sz="2000" dirty="0"/>
          </a:p>
        </p:txBody>
      </p:sp>
      <p:pic>
        <p:nvPicPr>
          <p:cNvPr id="8" name="Picture 7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/>
          <a:stretch>
            <a:fillRect/>
          </a:stretch>
        </p:blipFill>
        <p:spPr bwMode="auto">
          <a:xfrm>
            <a:off x="2202494" y="2617786"/>
            <a:ext cx="1665615" cy="277895"/>
          </a:xfrm>
          <a:prstGeom prst="rect">
            <a:avLst/>
          </a:prstGeom>
          <a:noFill/>
          <a:ln/>
          <a:effectLst/>
        </p:spPr>
      </p:pic>
      <p:pic>
        <p:nvPicPr>
          <p:cNvPr id="9" name="Picture 8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/>
          <a:stretch>
            <a:fillRect/>
          </a:stretch>
        </p:blipFill>
        <p:spPr bwMode="auto">
          <a:xfrm>
            <a:off x="2224261" y="3455987"/>
            <a:ext cx="1417292" cy="277848"/>
          </a:xfrm>
          <a:prstGeom prst="rect">
            <a:avLst/>
          </a:prstGeom>
          <a:noFill/>
          <a:ln/>
          <a:effectLst/>
        </p:spPr>
      </p:pic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2400" y="1447800"/>
            <a:ext cx="4952679" cy="335211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rtl="1" eaLnBrk="1" hangingPunct="1"/>
            <a:r>
              <a:rPr lang="fa-IR" dirty="0" smtClean="0"/>
              <a:t> </a:t>
            </a:r>
            <a:r>
              <a:rPr lang="en-US" dirty="0" smtClean="0"/>
              <a:t>CSP</a:t>
            </a:r>
            <a:r>
              <a:rPr lang="fa-IR" dirty="0" smtClean="0"/>
              <a:t> در دنیای واقعی</a:t>
            </a:r>
            <a:endParaRPr lang="en-US" dirty="0" smtClean="0"/>
          </a:p>
        </p:txBody>
      </p:sp>
      <p:sp>
        <p:nvSpPr>
          <p:cNvPr id="1638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algn="r" rtl="1" eaLnBrk="1" hangingPunct="1">
              <a:lnSpc>
                <a:spcPct val="90000"/>
              </a:lnSpc>
            </a:pPr>
            <a:r>
              <a:rPr lang="fa-IR" sz="2400" dirty="0" smtClean="0"/>
              <a:t>مسائل تخصیص: تعیین معلم برای هر درس</a:t>
            </a:r>
          </a:p>
          <a:p>
            <a:pPr algn="r" rtl="1" eaLnBrk="1" hangingPunct="1">
              <a:lnSpc>
                <a:spcPct val="90000"/>
              </a:lnSpc>
            </a:pPr>
            <a:r>
              <a:rPr lang="fa-IR" sz="2400" dirty="0" smtClean="0"/>
              <a:t>مسائل جدول زمانی: هر درس کجا و کی ارائه می شود. </a:t>
            </a:r>
            <a:endParaRPr lang="en-US" sz="2400" dirty="0"/>
          </a:p>
          <a:p>
            <a:pPr algn="r" rtl="1" eaLnBrk="1" hangingPunct="1">
              <a:lnSpc>
                <a:spcPct val="90000"/>
              </a:lnSpc>
            </a:pPr>
            <a:r>
              <a:rPr lang="fa-IR" sz="2400" dirty="0" smtClean="0"/>
              <a:t>پیکربندی سخت افزاری</a:t>
            </a:r>
            <a:endParaRPr lang="en-US" sz="2400" dirty="0"/>
          </a:p>
          <a:p>
            <a:pPr algn="r" rtl="1" eaLnBrk="1" hangingPunct="1">
              <a:lnSpc>
                <a:spcPct val="90000"/>
              </a:lnSpc>
            </a:pPr>
            <a:r>
              <a:rPr lang="fa-IR" sz="2400" dirty="0" smtClean="0"/>
              <a:t>زمانبندی حمل و نقل</a:t>
            </a:r>
            <a:endParaRPr lang="en-US" sz="2400" dirty="0"/>
          </a:p>
          <a:p>
            <a:pPr algn="r" rtl="1" eaLnBrk="1" hangingPunct="1">
              <a:lnSpc>
                <a:spcPct val="90000"/>
              </a:lnSpc>
            </a:pPr>
            <a:r>
              <a:rPr lang="fa-IR" sz="2400" dirty="0" smtClean="0"/>
              <a:t>زمانبندی کارخانجات</a:t>
            </a:r>
            <a:endParaRPr lang="en-US" sz="2400" dirty="0"/>
          </a:p>
          <a:p>
            <a:pPr algn="r" rtl="1" eaLnBrk="1" hangingPunct="1">
              <a:lnSpc>
                <a:spcPct val="90000"/>
              </a:lnSpc>
            </a:pPr>
            <a:r>
              <a:rPr lang="fa-IR" sz="2400" dirty="0" smtClean="0"/>
              <a:t>جانمایی مدارات</a:t>
            </a:r>
            <a:endParaRPr lang="en-US" sz="2400" dirty="0"/>
          </a:p>
          <a:p>
            <a:pPr algn="r" rtl="1" eaLnBrk="1" hangingPunct="1">
              <a:lnSpc>
                <a:spcPct val="90000"/>
              </a:lnSpc>
            </a:pPr>
            <a:r>
              <a:rPr lang="fa-IR" sz="2400" dirty="0" smtClean="0"/>
              <a:t>تشخیص خرابی</a:t>
            </a:r>
            <a:endParaRPr lang="en-US" sz="2400" dirty="0"/>
          </a:p>
          <a:p>
            <a:pPr algn="r" rtl="1" eaLnBrk="1" hangingPunct="1">
              <a:lnSpc>
                <a:spcPct val="90000"/>
              </a:lnSpc>
            </a:pPr>
            <a:r>
              <a:rPr lang="fa-IR" sz="2400" dirty="0" smtClean="0"/>
              <a:t>زمانبندی پرسنل بیمارستانها</a:t>
            </a:r>
            <a:endParaRPr lang="en-US" sz="2400" dirty="0"/>
          </a:p>
          <a:p>
            <a:pPr algn="r" rtl="1" eaLnBrk="1" hangingPunct="1">
              <a:lnSpc>
                <a:spcPct val="90000"/>
              </a:lnSpc>
            </a:pPr>
            <a:endParaRPr lang="en-US" sz="2400" dirty="0"/>
          </a:p>
          <a:p>
            <a:pPr algn="r" rtl="1" eaLnBrk="1" hangingPunct="1">
              <a:lnSpc>
                <a:spcPct val="90000"/>
              </a:lnSpc>
            </a:pPr>
            <a:endParaRPr lang="en-US" sz="2400" dirty="0"/>
          </a:p>
          <a:p>
            <a:pPr algn="r" rtl="1" eaLnBrk="1" hangingPunct="1">
              <a:lnSpc>
                <a:spcPct val="90000"/>
              </a:lnSpc>
            </a:pPr>
            <a:r>
              <a:rPr lang="fa-IR" sz="2400" dirty="0" smtClean="0"/>
              <a:t>اکثر مسائل دنیای واقعی شامل متغییرهایی با مقدار حقیقی هستند. </a:t>
            </a:r>
            <a:endParaRPr lang="en-US" sz="2400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8600" y="2590800"/>
            <a:ext cx="6248398" cy="277768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1"/>
            <a:r>
              <a:rPr lang="fa-IR" dirty="0" smtClean="0"/>
              <a:t>حل </a:t>
            </a:r>
            <a:r>
              <a:rPr lang="en-US" dirty="0" smtClean="0"/>
              <a:t>CSP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28801" y="1524416"/>
            <a:ext cx="8866186" cy="462832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a-IR" dirty="0" smtClean="0"/>
              <a:t>فرمول بندی استاندارد</a:t>
            </a:r>
            <a:endParaRPr lang="en-US" dirty="0" smtClean="0"/>
          </a:p>
        </p:txBody>
      </p:sp>
      <p:sp>
        <p:nvSpPr>
          <p:cNvPr id="17411" name="Rectangle 3"/>
          <p:cNvSpPr>
            <a:spLocks noGrp="1" noChangeArrowheads="1"/>
          </p:cNvSpPr>
          <p:nvPr>
            <p:ph idx="1"/>
          </p:nvPr>
        </p:nvSpPr>
        <p:spPr>
          <a:xfrm>
            <a:off x="5486400" y="1524000"/>
            <a:ext cx="6019800" cy="4572000"/>
          </a:xfrm>
        </p:spPr>
        <p:txBody>
          <a:bodyPr/>
          <a:lstStyle/>
          <a:p>
            <a:pPr algn="r" rtl="1" eaLnBrk="1" hangingPunct="1">
              <a:lnSpc>
                <a:spcPct val="80000"/>
              </a:lnSpc>
            </a:pPr>
            <a:r>
              <a:rPr lang="fa-IR" sz="2800" dirty="0" smtClean="0"/>
              <a:t>حالتها توسط متغییرهایی که تا کنون مقدار دهی شده اند تعریف می شوند. (تخصیص جزیی)</a:t>
            </a:r>
          </a:p>
          <a:p>
            <a:pPr lvl="1" algn="r" rtl="1">
              <a:lnSpc>
                <a:spcPct val="80000"/>
              </a:lnSpc>
            </a:pPr>
            <a:r>
              <a:rPr lang="fa-IR" sz="2400" dirty="0" smtClean="0"/>
              <a:t>حالت اولیه: تخصیص خالی </a:t>
            </a:r>
            <a:r>
              <a:rPr lang="en-US" sz="2400" dirty="0" smtClean="0"/>
              <a:t>{}</a:t>
            </a:r>
          </a:p>
          <a:p>
            <a:pPr lvl="1" algn="r" rtl="1">
              <a:lnSpc>
                <a:spcPct val="80000"/>
              </a:lnSpc>
            </a:pPr>
            <a:r>
              <a:rPr lang="fa-IR" sz="2400" dirty="0" smtClean="0"/>
              <a:t>حالت بعدی: تخصیص مقدار به یک متغییر خالی</a:t>
            </a:r>
          </a:p>
          <a:p>
            <a:pPr lvl="1" algn="r" rtl="1">
              <a:lnSpc>
                <a:spcPct val="80000"/>
              </a:lnSpc>
            </a:pPr>
            <a:r>
              <a:rPr lang="fa-IR" sz="2400" dirty="0" smtClean="0"/>
              <a:t>آزمایش هدف: آیا تخصیص جاری تمام محدودیت ها را ارضا می کند؟ </a:t>
            </a: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800" dirty="0"/>
          </a:p>
          <a:p>
            <a:pPr algn="r" rtl="1" eaLnBrk="1" hangingPunct="1">
              <a:lnSpc>
                <a:spcPct val="80000"/>
              </a:lnSpc>
            </a:pPr>
            <a:r>
              <a:rPr lang="fa-IR" sz="2800" dirty="0" smtClean="0"/>
              <a:t>ما با یک راهبرد ساده شروع می کنیم و سپس آنرا بهبود می دهیم. </a:t>
            </a:r>
          </a:p>
          <a:p>
            <a:pPr eaLnBrk="1" hangingPunct="1">
              <a:lnSpc>
                <a:spcPct val="80000"/>
              </a:lnSpc>
            </a:pPr>
            <a:endParaRPr lang="en-US" sz="2800" dirty="0"/>
          </a:p>
        </p:txBody>
      </p:sp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200" y="1246598"/>
            <a:ext cx="5359576" cy="416939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Search Methods</a:t>
            </a:r>
          </a:p>
        </p:txBody>
      </p:sp>
      <p:sp>
        <p:nvSpPr>
          <p:cNvPr id="91955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algn="r" rtl="1" eaLnBrk="1" hangingPunct="1">
              <a:lnSpc>
                <a:spcPct val="90000"/>
              </a:lnSpc>
            </a:pPr>
            <a:r>
              <a:rPr lang="fa-IR" sz="2800" dirty="0" smtClean="0"/>
              <a:t>روش </a:t>
            </a:r>
            <a:r>
              <a:rPr lang="en-US" sz="2800" dirty="0" smtClean="0"/>
              <a:t>BFS</a:t>
            </a:r>
            <a:r>
              <a:rPr lang="fa-IR" sz="2800" dirty="0" smtClean="0"/>
              <a:t> چطور است؟</a:t>
            </a:r>
            <a:endParaRPr lang="en-US" sz="2800" dirty="0"/>
          </a:p>
          <a:p>
            <a:pPr algn="r" rtl="1" eaLnBrk="1" hangingPunct="1">
              <a:lnSpc>
                <a:spcPct val="90000"/>
              </a:lnSpc>
            </a:pPr>
            <a:endParaRPr lang="en-US" sz="2800" dirty="0"/>
          </a:p>
          <a:p>
            <a:pPr algn="r" rtl="1" eaLnBrk="1" hangingPunct="1">
              <a:lnSpc>
                <a:spcPct val="90000"/>
              </a:lnSpc>
            </a:pPr>
            <a:endParaRPr lang="en-US" sz="2800" dirty="0"/>
          </a:p>
          <a:p>
            <a:pPr algn="r" rtl="1" eaLnBrk="1" hangingPunct="1">
              <a:lnSpc>
                <a:spcPct val="90000"/>
              </a:lnSpc>
            </a:pPr>
            <a:endParaRPr lang="en-US" sz="2800" dirty="0"/>
          </a:p>
          <a:p>
            <a:pPr algn="r" rtl="1" eaLnBrk="1" hangingPunct="1">
              <a:lnSpc>
                <a:spcPct val="90000"/>
              </a:lnSpc>
            </a:pPr>
            <a:r>
              <a:rPr lang="fa-IR" sz="2800" dirty="0" smtClean="0"/>
              <a:t>عملکرد </a:t>
            </a:r>
            <a:r>
              <a:rPr lang="en-US" sz="2800" dirty="0" smtClean="0"/>
              <a:t>DFS </a:t>
            </a:r>
            <a:r>
              <a:rPr lang="fa-IR" sz="2800" dirty="0"/>
              <a:t> </a:t>
            </a:r>
            <a:r>
              <a:rPr lang="fa-IR" sz="2800" dirty="0" smtClean="0"/>
              <a:t>چگونه است؟</a:t>
            </a:r>
            <a:endParaRPr lang="en-US" sz="2800" dirty="0"/>
          </a:p>
          <a:p>
            <a:pPr algn="r" rtl="1" eaLnBrk="1" hangingPunct="1">
              <a:lnSpc>
                <a:spcPct val="90000"/>
              </a:lnSpc>
            </a:pPr>
            <a:endParaRPr lang="en-US" sz="2800" dirty="0"/>
          </a:p>
          <a:p>
            <a:pPr algn="r" rtl="1" eaLnBrk="1" hangingPunct="1">
              <a:lnSpc>
                <a:spcPct val="90000"/>
              </a:lnSpc>
            </a:pPr>
            <a:endParaRPr lang="en-US" sz="2800" dirty="0"/>
          </a:p>
          <a:p>
            <a:pPr algn="r" rtl="1" eaLnBrk="1" hangingPunct="1">
              <a:lnSpc>
                <a:spcPct val="90000"/>
              </a:lnSpc>
            </a:pPr>
            <a:endParaRPr lang="en-US" sz="2800" dirty="0"/>
          </a:p>
          <a:p>
            <a:pPr algn="r" rtl="1" eaLnBrk="1" hangingPunct="1">
              <a:lnSpc>
                <a:spcPct val="90000"/>
              </a:lnSpc>
            </a:pPr>
            <a:r>
              <a:rPr lang="fa-IR" sz="2800" dirty="0" smtClean="0"/>
              <a:t>مشکلات روش ساده لوحانه چیست؟</a:t>
            </a:r>
            <a:endParaRPr lang="en-US" sz="2800" dirty="0"/>
          </a:p>
        </p:txBody>
      </p:sp>
      <p:pic>
        <p:nvPicPr>
          <p:cNvPr id="18436" name="Picture 4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601" t="1517"/>
          <a:stretch>
            <a:fillRect/>
          </a:stretch>
        </p:blipFill>
        <p:spPr bwMode="auto">
          <a:xfrm>
            <a:off x="914400" y="1752600"/>
            <a:ext cx="4847492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95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955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a-IR" dirty="0" smtClean="0"/>
              <a:t>مسائل جستجو</a:t>
            </a:r>
            <a:endParaRPr lang="en-US" dirty="0" smtClean="0"/>
          </a:p>
        </p:txBody>
      </p:sp>
      <p:sp>
        <p:nvSpPr>
          <p:cNvPr id="5123" name="Content Placeholder 2"/>
          <p:cNvSpPr>
            <a:spLocks noGrp="1"/>
          </p:cNvSpPr>
          <p:nvPr>
            <p:ph idx="1"/>
          </p:nvPr>
        </p:nvSpPr>
        <p:spPr>
          <a:xfrm>
            <a:off x="4648200" y="1295401"/>
            <a:ext cx="7137400" cy="4729164"/>
          </a:xfrm>
        </p:spPr>
        <p:txBody>
          <a:bodyPr/>
          <a:lstStyle/>
          <a:p>
            <a:pPr algn="r" rtl="1"/>
            <a:r>
              <a:rPr lang="fa-IR" sz="2400" dirty="0" smtClean="0"/>
              <a:t>فرضهای </a:t>
            </a:r>
            <a:r>
              <a:rPr lang="fa-IR" sz="2400" dirty="0"/>
              <a:t>ما در مورد محیط در مسائل جستجو:  </a:t>
            </a:r>
            <a:r>
              <a:rPr lang="fa-IR" sz="2400" dirty="0" smtClean="0"/>
              <a:t>تک عامله، اعمال قطعی، حالت کاملا قابل  مشاهده، فضای حالت گسسته</a:t>
            </a:r>
          </a:p>
          <a:p>
            <a:pPr lvl="1" algn="r" rtl="1"/>
            <a:endParaRPr lang="en-US" sz="2000" dirty="0"/>
          </a:p>
          <a:p>
            <a:pPr algn="r" rtl="1" eaLnBrk="1" hangingPunct="1"/>
            <a:r>
              <a:rPr lang="fa-IR" sz="2400" dirty="0" smtClean="0"/>
              <a:t>برنامه ریزی: دنباله ای از اعمال</a:t>
            </a:r>
            <a:endParaRPr lang="en-US" sz="2400" dirty="0" smtClean="0"/>
          </a:p>
          <a:p>
            <a:pPr lvl="1" algn="r" rtl="1" eaLnBrk="1" hangingPunct="1"/>
            <a:r>
              <a:rPr lang="fa-IR" sz="2000" dirty="0" smtClean="0"/>
              <a:t>مسیر حرکت به سمت هدف برای ما مهم است.</a:t>
            </a:r>
          </a:p>
          <a:p>
            <a:pPr lvl="1" algn="r" rtl="1" eaLnBrk="1" hangingPunct="1"/>
            <a:r>
              <a:rPr lang="fa-IR" sz="2000" dirty="0" smtClean="0"/>
              <a:t>مسیرها دارای هزینه و عمق متفاوت هستند. </a:t>
            </a:r>
          </a:p>
          <a:p>
            <a:pPr lvl="1" algn="r" rtl="1" eaLnBrk="1" hangingPunct="1"/>
            <a:r>
              <a:rPr lang="fa-IR" sz="2000" dirty="0" smtClean="0"/>
              <a:t>هر مساله به ابتکار خاص خود نیاز دارد.  </a:t>
            </a:r>
            <a:endParaRPr lang="en-US" sz="2000" dirty="0" smtClean="0"/>
          </a:p>
          <a:p>
            <a:pPr lvl="1" algn="r" rtl="1" eaLnBrk="1" hangingPunct="1"/>
            <a:endParaRPr lang="en-US" sz="2000" dirty="0"/>
          </a:p>
          <a:p>
            <a:pPr algn="r" rtl="1" eaLnBrk="1" hangingPunct="1"/>
            <a:r>
              <a:rPr lang="fa-IR" sz="2400" dirty="0" smtClean="0"/>
              <a:t>شناسایی: تخصیص مقدار به متغییرها</a:t>
            </a:r>
            <a:endParaRPr lang="en-US" sz="2400" dirty="0" smtClean="0"/>
          </a:p>
          <a:p>
            <a:pPr lvl="1" algn="r" rtl="1" eaLnBrk="1" hangingPunct="1"/>
            <a:r>
              <a:rPr lang="fa-IR" sz="2000" dirty="0" smtClean="0"/>
              <a:t>خود هدف مهم است نه نحوه ی رسیدن به هدف</a:t>
            </a:r>
            <a:endParaRPr lang="en-US" sz="2000" dirty="0" smtClean="0"/>
          </a:p>
          <a:p>
            <a:pPr lvl="1" algn="r" rtl="1" eaLnBrk="1" hangingPunct="1"/>
            <a:r>
              <a:rPr lang="fa-IR" sz="2000" dirty="0" smtClean="0"/>
              <a:t>عمق تمام مسیرها یکسان است (البته بستگی به نحوه فرموله کردن مساله دارد)</a:t>
            </a:r>
            <a:endParaRPr lang="en-US" sz="2000" dirty="0"/>
          </a:p>
          <a:p>
            <a:pPr lvl="1" algn="r" rtl="1" eaLnBrk="1" hangingPunct="1"/>
            <a:r>
              <a:rPr lang="fa-IR" sz="2000" dirty="0" smtClean="0"/>
              <a:t>تخصص</a:t>
            </a:r>
            <a:r>
              <a:rPr lang="en-US" sz="2000" dirty="0" smtClean="0"/>
              <a:t>CSP</a:t>
            </a:r>
            <a:r>
              <a:rPr lang="fa-IR" sz="2000" dirty="0" smtClean="0"/>
              <a:t> در حل مسائل شناسایی است. </a:t>
            </a:r>
            <a:endParaRPr lang="en-US" sz="2000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3400" y="3581400"/>
            <a:ext cx="3067051" cy="2665413"/>
          </a:xfrm>
          <a:prstGeom prst="rect">
            <a:avLst/>
          </a:prstGeom>
          <a:noFill/>
        </p:spPr>
      </p:pic>
      <p:grpSp>
        <p:nvGrpSpPr>
          <p:cNvPr id="9" name="Group 8"/>
          <p:cNvGrpSpPr/>
          <p:nvPr/>
        </p:nvGrpSpPr>
        <p:grpSpPr>
          <a:xfrm>
            <a:off x="533400" y="1384516"/>
            <a:ext cx="3376612" cy="2228563"/>
            <a:chOff x="7596188" y="1882124"/>
            <a:chExt cx="3376612" cy="2228563"/>
          </a:xfrm>
        </p:grpSpPr>
        <p:sp>
          <p:nvSpPr>
            <p:cNvPr id="7" name="Rectangle 6"/>
            <p:cNvSpPr/>
            <p:nvPr/>
          </p:nvSpPr>
          <p:spPr>
            <a:xfrm>
              <a:off x="7772401" y="1905001"/>
              <a:ext cx="152400" cy="762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7596188" y="1882124"/>
              <a:ext cx="3376612" cy="2228563"/>
            </a:xfrm>
            <a:prstGeom prst="rect">
              <a:avLst/>
            </a:prstGeom>
            <a:noFill/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1"/>
            <a:r>
              <a:rPr lang="fa-IR" dirty="0" smtClean="0"/>
              <a:t>دموی </a:t>
            </a:r>
            <a:r>
              <a:rPr lang="en-US" dirty="0" smtClean="0"/>
              <a:t>DFS</a:t>
            </a:r>
            <a:endParaRPr lang="en-US" dirty="0"/>
          </a:p>
        </p:txBody>
      </p:sp>
      <p:pic>
        <p:nvPicPr>
          <p:cNvPr id="4" name="Coloring--dfs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05000" y="1143000"/>
            <a:ext cx="8382000" cy="5238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60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rtl="1" eaLnBrk="1" hangingPunct="1"/>
            <a:r>
              <a:rPr lang="fa-IR" dirty="0" smtClean="0"/>
              <a:t>جستجو همراه با عقب گرد </a:t>
            </a:r>
            <a:r>
              <a:rPr lang="en-US" dirty="0" smtClean="0"/>
              <a:t>(backtracking)</a:t>
            </a:r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438402" y="1752602"/>
            <a:ext cx="7315199" cy="427824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07700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جستجو همراه با عقب گرد</a:t>
            </a:r>
            <a:endParaRPr lang="en-US" dirty="0" smtClean="0"/>
          </a:p>
        </p:txBody>
      </p:sp>
      <p:sp>
        <p:nvSpPr>
          <p:cNvPr id="19459" name="Rectangle 3"/>
          <p:cNvSpPr>
            <a:spLocks noGrp="1" noChangeArrowheads="1"/>
          </p:cNvSpPr>
          <p:nvPr>
            <p:ph idx="1"/>
          </p:nvPr>
        </p:nvSpPr>
        <p:spPr>
          <a:xfrm>
            <a:off x="2133600" y="1333500"/>
            <a:ext cx="9829800" cy="4953000"/>
          </a:xfrm>
        </p:spPr>
        <p:txBody>
          <a:bodyPr/>
          <a:lstStyle/>
          <a:p>
            <a:pPr algn="r" rtl="1">
              <a:lnSpc>
                <a:spcPct val="80000"/>
              </a:lnSpc>
            </a:pPr>
            <a:r>
              <a:rPr lang="fa-IR" sz="2400" dirty="0"/>
              <a:t>جستجو همراه با عقب </a:t>
            </a:r>
            <a:r>
              <a:rPr lang="fa-IR" sz="2400" dirty="0" smtClean="0"/>
              <a:t>گرد</a:t>
            </a:r>
            <a:r>
              <a:rPr lang="fa-IR" sz="2400" dirty="0"/>
              <a:t> </a:t>
            </a:r>
            <a:r>
              <a:rPr lang="fa-IR" sz="2400" dirty="0" smtClean="0"/>
              <a:t>یک الگوریتم ناآگاهانه و  پایه برای حل برای حل </a:t>
            </a:r>
            <a:r>
              <a:rPr lang="en-US" sz="2400" dirty="0" smtClean="0"/>
              <a:t>CSP</a:t>
            </a:r>
            <a:r>
              <a:rPr lang="fa-IR" sz="2400" dirty="0" smtClean="0"/>
              <a:t> است.</a:t>
            </a:r>
            <a:endParaRPr lang="en-US" sz="2400" dirty="0" smtClean="0"/>
          </a:p>
          <a:p>
            <a:pPr lvl="3" algn="r" rtl="1">
              <a:lnSpc>
                <a:spcPct val="80000"/>
              </a:lnSpc>
            </a:pPr>
            <a:endParaRPr lang="en-US" sz="1200" dirty="0"/>
          </a:p>
          <a:p>
            <a:pPr algn="r" rtl="1" eaLnBrk="1" hangingPunct="1">
              <a:lnSpc>
                <a:spcPct val="80000"/>
              </a:lnSpc>
            </a:pPr>
            <a:r>
              <a:rPr lang="fa-IR" sz="2400" dirty="0" smtClean="0"/>
              <a:t>ایده 1: هر بار تکلیف یک متغییر را تعیین کنید. </a:t>
            </a:r>
          </a:p>
          <a:p>
            <a:pPr lvl="1" algn="r" rtl="1">
              <a:lnSpc>
                <a:spcPct val="80000"/>
              </a:lnSpc>
            </a:pPr>
            <a:r>
              <a:rPr lang="fa-IR" sz="2000" dirty="0" smtClean="0"/>
              <a:t>تخصیص متغییرها دارای خاصیت جایگزینی است. ابتدا ترتیب را ثابت در نظر بگیرید. </a:t>
            </a:r>
          </a:p>
          <a:p>
            <a:pPr lvl="1" algn="r" rtl="1">
              <a:lnSpc>
                <a:spcPct val="80000"/>
              </a:lnSpc>
            </a:pPr>
            <a:r>
              <a:rPr lang="fa-IR" sz="2000" dirty="0" smtClean="0"/>
              <a:t>یعنی  </a:t>
            </a:r>
            <a:r>
              <a:rPr lang="en-US" sz="2000" dirty="0"/>
              <a:t>[WA = red then NT = green] </a:t>
            </a:r>
            <a:r>
              <a:rPr lang="fa-IR" sz="2000" dirty="0" smtClean="0"/>
              <a:t> و  </a:t>
            </a:r>
            <a:r>
              <a:rPr lang="en-US" sz="2000" dirty="0"/>
              <a:t>[NT = green then WA = red]</a:t>
            </a:r>
            <a:r>
              <a:rPr lang="fa-IR" sz="2000" dirty="0" smtClean="0"/>
              <a:t>  فرقی ندارند. </a:t>
            </a:r>
            <a:endParaRPr lang="en-US" sz="2000" dirty="0"/>
          </a:p>
          <a:p>
            <a:pPr lvl="1" algn="r" rtl="1" eaLnBrk="1" hangingPunct="1">
              <a:lnSpc>
                <a:spcPct val="80000"/>
              </a:lnSpc>
            </a:pPr>
            <a:r>
              <a:rPr lang="fa-IR" sz="2000" dirty="0" smtClean="0"/>
              <a:t>لذا، در هرگام فقط یک متغییر را برای تخصیص مقدار انتخاب می کنیم. </a:t>
            </a:r>
            <a:endParaRPr lang="en-US" sz="2000" dirty="0"/>
          </a:p>
          <a:p>
            <a:pPr lvl="3" algn="r" rtl="1">
              <a:lnSpc>
                <a:spcPct val="80000"/>
              </a:lnSpc>
            </a:pPr>
            <a:endParaRPr lang="en-US" sz="1200" dirty="0"/>
          </a:p>
          <a:p>
            <a:pPr algn="r" rtl="1" eaLnBrk="1" hangingPunct="1">
              <a:lnSpc>
                <a:spcPct val="80000"/>
              </a:lnSpc>
            </a:pPr>
            <a:r>
              <a:rPr lang="fa-IR" sz="2400" dirty="0" smtClean="0"/>
              <a:t>ایده ی 2: در حین پیشرفت حواستان به محدودیتها باشد. </a:t>
            </a:r>
          </a:p>
          <a:p>
            <a:pPr lvl="1" algn="r" rtl="1">
              <a:lnSpc>
                <a:spcPct val="80000"/>
              </a:lnSpc>
            </a:pPr>
            <a:r>
              <a:rPr lang="fa-IR" sz="2000" dirty="0" smtClean="0"/>
              <a:t>فقط مقادیری را در نظر بگیرید که با مقادیر تخصیصهای قبلی تعارض نداشته باشد. </a:t>
            </a:r>
          </a:p>
          <a:p>
            <a:pPr lvl="1" algn="r" rtl="1" eaLnBrk="1" hangingPunct="1">
              <a:lnSpc>
                <a:spcPct val="80000"/>
              </a:lnSpc>
            </a:pPr>
            <a:r>
              <a:rPr lang="fa-IR" sz="2000" dirty="0" smtClean="0"/>
              <a:t>لذا لازم است محدودیتها را در هر گام چک کنیم. </a:t>
            </a:r>
            <a:endParaRPr lang="en-US" sz="2000" dirty="0"/>
          </a:p>
          <a:p>
            <a:pPr lvl="1" algn="r" rtl="1" eaLnBrk="1" hangingPunct="1">
              <a:lnSpc>
                <a:spcPct val="80000"/>
              </a:lnSpc>
            </a:pPr>
            <a:r>
              <a:rPr lang="fa-IR" sz="2000" dirty="0" smtClean="0"/>
              <a:t>تست هدف به صورت افزایشی</a:t>
            </a:r>
            <a:endParaRPr lang="en-US" sz="2000" dirty="0"/>
          </a:p>
          <a:p>
            <a:pPr lvl="3" algn="r" rtl="1">
              <a:lnSpc>
                <a:spcPct val="80000"/>
              </a:lnSpc>
            </a:pPr>
            <a:endParaRPr lang="en-US" sz="1200" dirty="0"/>
          </a:p>
          <a:p>
            <a:pPr algn="r" rtl="1" eaLnBrk="1" hangingPunct="1">
              <a:lnSpc>
                <a:spcPct val="80000"/>
              </a:lnSpc>
            </a:pPr>
            <a:r>
              <a:rPr lang="fa-IR" sz="2400" dirty="0" smtClean="0"/>
              <a:t>جستجوی عقب گردانه در واقع همان </a:t>
            </a:r>
            <a:r>
              <a:rPr lang="en-US" sz="2400" dirty="0" smtClean="0"/>
              <a:t>DFS</a:t>
            </a:r>
            <a:r>
              <a:rPr lang="fa-IR" sz="2400" dirty="0" smtClean="0"/>
              <a:t> به همراه دو بهبود فوق است.</a:t>
            </a:r>
          </a:p>
          <a:p>
            <a:pPr algn="r" rtl="1" eaLnBrk="1" hangingPunct="1">
              <a:lnSpc>
                <a:spcPct val="80000"/>
              </a:lnSpc>
            </a:pPr>
            <a:r>
              <a:rPr lang="fa-IR" sz="2400" dirty="0" smtClean="0"/>
              <a:t> البته اسم با مسمایی نیست</a:t>
            </a:r>
          </a:p>
          <a:p>
            <a:pPr lvl="2" algn="r" rtl="1">
              <a:lnSpc>
                <a:spcPct val="80000"/>
              </a:lnSpc>
            </a:pPr>
            <a:endParaRPr lang="en-US" sz="1600" dirty="0"/>
          </a:p>
          <a:p>
            <a:pPr algn="r" rtl="1" eaLnBrk="1" hangingPunct="1">
              <a:lnSpc>
                <a:spcPct val="80000"/>
              </a:lnSpc>
            </a:pPr>
            <a:r>
              <a:rPr lang="fa-IR" sz="2400" dirty="0" smtClean="0"/>
              <a:t>می تواند مساله </a:t>
            </a:r>
            <a:r>
              <a:rPr lang="en-US" sz="2400" dirty="0" smtClean="0"/>
              <a:t>n</a:t>
            </a:r>
            <a:r>
              <a:rPr lang="fa-IR" sz="2400" dirty="0" smtClean="0"/>
              <a:t> وزیر را تا </a:t>
            </a:r>
            <a:r>
              <a:rPr lang="en-US" sz="2400" dirty="0" smtClean="0"/>
              <a:t>n </a:t>
            </a:r>
            <a:r>
              <a:rPr lang="en-US" sz="2400" dirty="0">
                <a:sym typeface="Symbol" pitchFamily="18" charset="2"/>
              </a:rPr>
              <a:t></a:t>
            </a:r>
            <a:r>
              <a:rPr lang="en-US" sz="2400" dirty="0"/>
              <a:t> </a:t>
            </a:r>
            <a:r>
              <a:rPr lang="en-US" sz="2400" dirty="0" smtClean="0"/>
              <a:t>25</a:t>
            </a:r>
            <a:r>
              <a:rPr lang="fa-IR" sz="2400" dirty="0" smtClean="0"/>
              <a:t> حل کند. </a:t>
            </a:r>
            <a:endParaRPr lang="en-US" sz="2400" dirty="0"/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4114800"/>
            <a:ext cx="4571999" cy="267390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a-IR" dirty="0" smtClean="0"/>
              <a:t>مثال جستجوی همراه با عقب گرد</a:t>
            </a:r>
            <a:endParaRPr lang="en-US" dirty="0" smtClean="0"/>
          </a:p>
        </p:txBody>
      </p:sp>
      <p:pic>
        <p:nvPicPr>
          <p:cNvPr id="21508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830981" y="1447800"/>
            <a:ext cx="1165225" cy="960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1605" name="Picture 5"/>
          <p:cNvPicPr>
            <a:picLocks noChangeAspect="1" noChangeArrowheads="1"/>
          </p:cNvPicPr>
          <p:nvPr/>
        </p:nvPicPr>
        <p:blipFill>
          <a:blip r:embed="rId3" cstate="print"/>
          <a:srcRect l="983" t="1931"/>
          <a:stretch>
            <a:fillRect/>
          </a:stretch>
        </p:blipFill>
        <p:spPr bwMode="auto">
          <a:xfrm>
            <a:off x="4535581" y="1474413"/>
            <a:ext cx="3846420" cy="20488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1606" name="Picture 6"/>
          <p:cNvPicPr>
            <a:picLocks noChangeAspect="1" noChangeArrowheads="1"/>
          </p:cNvPicPr>
          <p:nvPr/>
        </p:nvPicPr>
        <p:blipFill>
          <a:blip r:embed="rId4" cstate="print"/>
          <a:srcRect l="645" t="615"/>
          <a:stretch>
            <a:fillRect/>
          </a:stretch>
        </p:blipFill>
        <p:spPr bwMode="auto">
          <a:xfrm>
            <a:off x="3692899" y="1474413"/>
            <a:ext cx="4534647" cy="33653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1607" name="Picture 7"/>
          <p:cNvPicPr>
            <a:picLocks noChangeAspect="1" noChangeArrowheads="1"/>
          </p:cNvPicPr>
          <p:nvPr/>
        </p:nvPicPr>
        <p:blipFill>
          <a:blip r:embed="rId5" cstate="print"/>
          <a:srcRect l="578" t="520"/>
          <a:stretch>
            <a:fillRect/>
          </a:stretch>
        </p:blipFill>
        <p:spPr bwMode="auto">
          <a:xfrm>
            <a:off x="2823322" y="1483377"/>
            <a:ext cx="5401049" cy="46840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467602" y="3962400"/>
            <a:ext cx="4571999" cy="267390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جستجوی همراه با عقب گرد</a:t>
            </a:r>
            <a:endParaRPr lang="en-US" dirty="0" smtClean="0"/>
          </a:p>
        </p:txBody>
      </p:sp>
      <p:sp>
        <p:nvSpPr>
          <p:cNvPr id="22531" name="Rectangle 3"/>
          <p:cNvSpPr>
            <a:spLocks noGrp="1" noChangeArrowheads="1"/>
          </p:cNvSpPr>
          <p:nvPr>
            <p:ph idx="1"/>
          </p:nvPr>
        </p:nvSpPr>
        <p:spPr>
          <a:xfrm>
            <a:off x="2209800" y="5334001"/>
            <a:ext cx="8229600" cy="639763"/>
          </a:xfrm>
        </p:spPr>
        <p:txBody>
          <a:bodyPr/>
          <a:lstStyle/>
          <a:p>
            <a:pPr eaLnBrk="1" hangingPunct="1"/>
            <a:r>
              <a:rPr lang="en-US" sz="2400" dirty="0"/>
              <a:t>Backtracking = DFS + variable-ordering + fail-on-violation</a:t>
            </a:r>
          </a:p>
          <a:p>
            <a:pPr eaLnBrk="1" hangingPunct="1"/>
            <a:r>
              <a:rPr lang="en-US" sz="2400" dirty="0"/>
              <a:t>What are the choice points?</a:t>
            </a:r>
          </a:p>
        </p:txBody>
      </p:sp>
      <p:pic>
        <p:nvPicPr>
          <p:cNvPr id="2048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09800" y="1295401"/>
            <a:ext cx="7848600" cy="3833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دموی جستجوی همراه با عقب گرد</a:t>
            </a:r>
            <a:endParaRPr lang="en-US" dirty="0"/>
          </a:p>
        </p:txBody>
      </p:sp>
      <p:pic>
        <p:nvPicPr>
          <p:cNvPr id="4" name="Coloring--backtracking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89761" y="1143000"/>
            <a:ext cx="8412479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751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rtl="1"/>
            <a:r>
              <a:rPr lang="fa-IR" dirty="0"/>
              <a:t>بهبود جستجوی همراه با عقب </a:t>
            </a:r>
            <a:r>
              <a:rPr lang="fa-IR" dirty="0" smtClean="0"/>
              <a:t>گرد</a:t>
            </a:r>
            <a:endParaRPr lang="en-US" dirty="0" smtClean="0"/>
          </a:p>
        </p:txBody>
      </p:sp>
      <p:sp>
        <p:nvSpPr>
          <p:cNvPr id="22531" name="Rectangle 3"/>
          <p:cNvSpPr>
            <a:spLocks noGrp="1" noChangeArrowheads="1"/>
          </p:cNvSpPr>
          <p:nvPr>
            <p:ph idx="1"/>
          </p:nvPr>
        </p:nvSpPr>
        <p:spPr>
          <a:xfrm>
            <a:off x="3733800" y="1676400"/>
            <a:ext cx="8229600" cy="4525963"/>
          </a:xfrm>
        </p:spPr>
        <p:txBody>
          <a:bodyPr/>
          <a:lstStyle/>
          <a:p>
            <a:pPr algn="r" rtl="1" eaLnBrk="1" hangingPunct="1"/>
            <a:r>
              <a:rPr lang="fa-IR" sz="2800" dirty="0" smtClean="0"/>
              <a:t>سه روش برای بهبود سرعت الگوریتم پیشنهاد می شود:</a:t>
            </a:r>
            <a:endParaRPr lang="en-US" sz="2800" dirty="0"/>
          </a:p>
          <a:p>
            <a:pPr lvl="1" algn="r" rtl="1" eaLnBrk="1" hangingPunct="1"/>
            <a:endParaRPr lang="en-US" sz="2400" dirty="0"/>
          </a:p>
          <a:p>
            <a:pPr algn="r" rtl="1" eaLnBrk="1" hangingPunct="1"/>
            <a:r>
              <a:rPr lang="fa-IR" sz="2800" dirty="0" smtClean="0"/>
              <a:t>ترتیب:</a:t>
            </a:r>
            <a:endParaRPr lang="en-US" sz="2800" dirty="0"/>
          </a:p>
          <a:p>
            <a:pPr lvl="1" algn="r" rtl="1" eaLnBrk="1" hangingPunct="1"/>
            <a:r>
              <a:rPr lang="fa-IR" sz="2400" dirty="0" smtClean="0"/>
              <a:t>در گام بعدی کدام متغییر تخصیص داده شود؟</a:t>
            </a:r>
            <a:endParaRPr lang="en-US" sz="2400" dirty="0"/>
          </a:p>
          <a:p>
            <a:pPr lvl="1" algn="r" rtl="1" eaLnBrk="1" hangingPunct="1"/>
            <a:r>
              <a:rPr lang="fa-IR" sz="2400" dirty="0" smtClean="0"/>
              <a:t>مقادیر دامنه به چه ترتیبی امتحان شوند؟</a:t>
            </a:r>
            <a:endParaRPr lang="en-US" sz="2400" dirty="0"/>
          </a:p>
          <a:p>
            <a:pPr lvl="1" algn="r" rtl="1" eaLnBrk="1" hangingPunct="1"/>
            <a:endParaRPr lang="en-US" sz="2400" dirty="0"/>
          </a:p>
          <a:p>
            <a:pPr algn="r" rtl="1" eaLnBrk="1" hangingPunct="1"/>
            <a:r>
              <a:rPr lang="fa-IR" sz="2800" dirty="0" smtClean="0"/>
              <a:t>فیلتر کردن: آیا می توانیم شکستهای حتمی را زودتر تشخیص دهیم؟</a:t>
            </a:r>
          </a:p>
          <a:p>
            <a:pPr lvl="1" algn="r" rtl="1" eaLnBrk="1" hangingPunct="1"/>
            <a:endParaRPr lang="en-US" sz="2400" dirty="0"/>
          </a:p>
          <a:p>
            <a:pPr algn="r" rtl="1" eaLnBrk="1" hangingPunct="1"/>
            <a:r>
              <a:rPr lang="fa-IR" sz="2800" dirty="0" smtClean="0"/>
              <a:t>ساختار: آیا می توان از ساختار مساله استفاده کرد؟</a:t>
            </a:r>
          </a:p>
          <a:p>
            <a:pPr lvl="1" algn="r" rtl="1" eaLnBrk="1" hangingPunct="1"/>
            <a:endParaRPr lang="en-US" sz="2400" dirty="0"/>
          </a:p>
        </p:txBody>
      </p:sp>
      <p:pic>
        <p:nvPicPr>
          <p:cNvPr id="5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8600" y="2209800"/>
            <a:ext cx="4110079" cy="29602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فیلتر کردن</a:t>
            </a:r>
            <a:endParaRPr 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438402" y="1600646"/>
            <a:ext cx="7237410" cy="405675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rtl="1" eaLnBrk="1" hangingPunct="1"/>
            <a:r>
              <a:rPr lang="fa-IR" dirty="0" smtClean="0"/>
              <a:t>فیلتر کردن: کنترل حالتهای </a:t>
            </a:r>
            <a:r>
              <a:rPr lang="fa-IR" dirty="0"/>
              <a:t>ب</a:t>
            </a:r>
            <a:r>
              <a:rPr lang="fa-IR" dirty="0" smtClean="0"/>
              <a:t>اقیمانده در مسیر مستقیم</a:t>
            </a:r>
            <a:endParaRPr lang="en-US" dirty="0" smtClean="0"/>
          </a:p>
        </p:txBody>
      </p:sp>
      <p:sp>
        <p:nvSpPr>
          <p:cNvPr id="26627" name="Rectangle 3"/>
          <p:cNvSpPr>
            <a:spLocks noGrp="1" noChangeArrowheads="1"/>
          </p:cNvSpPr>
          <p:nvPr>
            <p:ph idx="1"/>
          </p:nvPr>
        </p:nvSpPr>
        <p:spPr>
          <a:xfrm>
            <a:off x="406400" y="1219201"/>
            <a:ext cx="11379200" cy="4729164"/>
          </a:xfrm>
        </p:spPr>
        <p:txBody>
          <a:bodyPr/>
          <a:lstStyle/>
          <a:p>
            <a:pPr algn="r" rtl="1" eaLnBrk="1" hangingPunct="1"/>
            <a:r>
              <a:rPr lang="fa-IR" sz="2400" dirty="0" smtClean="0"/>
              <a:t>فیلتر کردن: دامنه ی متغییرهای تخصیص نیافته را</a:t>
            </a:r>
            <a:r>
              <a:rPr lang="fa-IR" sz="2400" dirty="0"/>
              <a:t> </a:t>
            </a:r>
            <a:r>
              <a:rPr lang="fa-IR" sz="2400" dirty="0" smtClean="0"/>
              <a:t>نسبت به تخصیص جاری چک کنید و گزینه های غلط را حذف کنید. </a:t>
            </a:r>
          </a:p>
          <a:p>
            <a:pPr algn="r" rtl="1" eaLnBrk="1" hangingPunct="1"/>
            <a:r>
              <a:rPr lang="fa-IR" sz="2400" dirty="0" smtClean="0"/>
              <a:t>کنترل پیش دستانه: وقتی تخصیص جاری را اعمال کردید، مقادیری که با محدودیتها مغایرت دارند را حذف کنید.</a:t>
            </a:r>
          </a:p>
        </p:txBody>
      </p:sp>
      <p:pic>
        <p:nvPicPr>
          <p:cNvPr id="23" name="Picture 4"/>
          <p:cNvPicPr>
            <a:picLocks noChangeAspect="1" noChangeArrowheads="1"/>
          </p:cNvPicPr>
          <p:nvPr/>
        </p:nvPicPr>
        <p:blipFill>
          <a:blip r:embed="rId3" cstate="print"/>
          <a:srcRect r="9502" b="67024"/>
          <a:stretch>
            <a:fillRect/>
          </a:stretch>
        </p:blipFill>
        <p:spPr bwMode="auto">
          <a:xfrm>
            <a:off x="1828800" y="2819400"/>
            <a:ext cx="7543800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Rectangle 20"/>
          <p:cNvSpPr/>
          <p:nvPr/>
        </p:nvSpPr>
        <p:spPr>
          <a:xfrm>
            <a:off x="11438792" y="0"/>
            <a:ext cx="753208" cy="16617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en-US"/>
          </a:p>
        </p:txBody>
      </p:sp>
      <p:pic>
        <p:nvPicPr>
          <p:cNvPr id="26628" name="Picture 4"/>
          <p:cNvPicPr>
            <a:picLocks noChangeAspect="1" noChangeArrowheads="1"/>
          </p:cNvPicPr>
          <p:nvPr/>
        </p:nvPicPr>
        <p:blipFill>
          <a:blip r:embed="rId3" cstate="print"/>
          <a:srcRect t="35036" r="14557"/>
          <a:stretch>
            <a:fillRect/>
          </a:stretch>
        </p:blipFill>
        <p:spPr bwMode="auto">
          <a:xfrm>
            <a:off x="2514601" y="4038601"/>
            <a:ext cx="7122459" cy="24018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639" name="Text Box 23"/>
          <p:cNvSpPr txBox="1">
            <a:spLocks noChangeArrowheads="1"/>
          </p:cNvSpPr>
          <p:nvPr/>
        </p:nvSpPr>
        <p:spPr bwMode="auto">
          <a:xfrm>
            <a:off x="2729755" y="3137649"/>
            <a:ext cx="592139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WA</a:t>
            </a:r>
          </a:p>
        </p:txBody>
      </p:sp>
      <p:sp>
        <p:nvSpPr>
          <p:cNvPr id="26640" name="Text Box 24"/>
          <p:cNvSpPr txBox="1">
            <a:spLocks noChangeArrowheads="1"/>
          </p:cNvSpPr>
          <p:nvPr/>
        </p:nvSpPr>
        <p:spPr bwMode="auto">
          <a:xfrm>
            <a:off x="3177990" y="3272120"/>
            <a:ext cx="452439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SA</a:t>
            </a:r>
          </a:p>
        </p:txBody>
      </p:sp>
      <p:sp>
        <p:nvSpPr>
          <p:cNvPr id="26641" name="Text Box 25"/>
          <p:cNvSpPr txBox="1">
            <a:spLocks noChangeArrowheads="1"/>
          </p:cNvSpPr>
          <p:nvPr/>
        </p:nvSpPr>
        <p:spPr bwMode="auto">
          <a:xfrm>
            <a:off x="3119721" y="3024469"/>
            <a:ext cx="452439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NT</a:t>
            </a:r>
          </a:p>
        </p:txBody>
      </p:sp>
      <p:sp>
        <p:nvSpPr>
          <p:cNvPr id="26642" name="Text Box 26"/>
          <p:cNvSpPr txBox="1">
            <a:spLocks noChangeArrowheads="1"/>
          </p:cNvSpPr>
          <p:nvPr/>
        </p:nvSpPr>
        <p:spPr bwMode="auto">
          <a:xfrm>
            <a:off x="3491755" y="3061449"/>
            <a:ext cx="452439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Q</a:t>
            </a:r>
          </a:p>
        </p:txBody>
      </p:sp>
      <p:sp>
        <p:nvSpPr>
          <p:cNvPr id="26643" name="Text Box 27"/>
          <p:cNvSpPr txBox="1">
            <a:spLocks noChangeArrowheads="1"/>
          </p:cNvSpPr>
          <p:nvPr/>
        </p:nvSpPr>
        <p:spPr bwMode="auto">
          <a:xfrm>
            <a:off x="3496235" y="3366252"/>
            <a:ext cx="6223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dirty="0">
                <a:latin typeface="Calibri" pitchFamily="34" charset="0"/>
              </a:rPr>
              <a:t>NSW</a:t>
            </a:r>
          </a:p>
        </p:txBody>
      </p:sp>
      <p:sp>
        <p:nvSpPr>
          <p:cNvPr id="26644" name="Text Box 28"/>
          <p:cNvSpPr txBox="1">
            <a:spLocks noChangeArrowheads="1"/>
          </p:cNvSpPr>
          <p:nvPr/>
        </p:nvSpPr>
        <p:spPr bwMode="auto">
          <a:xfrm>
            <a:off x="3523131" y="3558989"/>
            <a:ext cx="622300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V</a:t>
            </a:r>
          </a:p>
        </p:txBody>
      </p:sp>
      <p:sp>
        <p:nvSpPr>
          <p:cNvPr id="925725" name="Rectangle 29"/>
          <p:cNvSpPr>
            <a:spLocks noChangeArrowheads="1"/>
          </p:cNvSpPr>
          <p:nvPr/>
        </p:nvSpPr>
        <p:spPr bwMode="auto">
          <a:xfrm>
            <a:off x="2286000" y="5029200"/>
            <a:ext cx="8382000" cy="14478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925726" name="Rectangle 30"/>
          <p:cNvSpPr>
            <a:spLocks noChangeArrowheads="1"/>
          </p:cNvSpPr>
          <p:nvPr/>
        </p:nvSpPr>
        <p:spPr bwMode="auto">
          <a:xfrm>
            <a:off x="2286000" y="5486400"/>
            <a:ext cx="8382000" cy="10668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925727" name="Rectangle 31"/>
          <p:cNvSpPr>
            <a:spLocks noChangeArrowheads="1"/>
          </p:cNvSpPr>
          <p:nvPr/>
        </p:nvSpPr>
        <p:spPr bwMode="auto">
          <a:xfrm>
            <a:off x="2286000" y="6010835"/>
            <a:ext cx="8382000" cy="5334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925728" name="Rectangle 32"/>
          <p:cNvSpPr>
            <a:spLocks noChangeArrowheads="1"/>
          </p:cNvSpPr>
          <p:nvPr/>
        </p:nvSpPr>
        <p:spPr bwMode="auto">
          <a:xfrm>
            <a:off x="3962400" y="2667000"/>
            <a:ext cx="5486400" cy="12954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925729" name="Rectangle 33"/>
          <p:cNvSpPr>
            <a:spLocks noChangeArrowheads="1"/>
          </p:cNvSpPr>
          <p:nvPr/>
        </p:nvSpPr>
        <p:spPr bwMode="auto">
          <a:xfrm>
            <a:off x="5715000" y="2667000"/>
            <a:ext cx="3886200" cy="12954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925730" name="Rectangle 34"/>
          <p:cNvSpPr>
            <a:spLocks noChangeArrowheads="1"/>
          </p:cNvSpPr>
          <p:nvPr/>
        </p:nvSpPr>
        <p:spPr bwMode="auto">
          <a:xfrm>
            <a:off x="7485531" y="2667000"/>
            <a:ext cx="2286000" cy="12954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5725" grpId="0" animBg="1"/>
      <p:bldP spid="925726" grpId="0" animBg="1"/>
      <p:bldP spid="925727" grpId="0" animBg="1"/>
      <p:bldP spid="925728" grpId="0" animBg="1"/>
      <p:bldP spid="925729" grpId="0" animBg="1"/>
      <p:bldP spid="925730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8021"/>
            <a:ext cx="12192000" cy="1143000"/>
          </a:xfrm>
        </p:spPr>
        <p:txBody>
          <a:bodyPr/>
          <a:lstStyle/>
          <a:p>
            <a:r>
              <a:rPr lang="fa-IR" sz="3600" dirty="0" smtClean="0"/>
              <a:t>دموی </a:t>
            </a:r>
            <a:r>
              <a:rPr lang="fa-IR" sz="3600" dirty="0"/>
              <a:t>جستجوی </a:t>
            </a:r>
            <a:r>
              <a:rPr lang="fa-IR" sz="3600" dirty="0" smtClean="0"/>
              <a:t>عقب گرد  به همراه فیلتر کردن</a:t>
            </a:r>
            <a:endParaRPr lang="en-US" sz="3600" dirty="0"/>
          </a:p>
        </p:txBody>
      </p:sp>
      <p:pic>
        <p:nvPicPr>
          <p:cNvPr id="3" name="Coloring--backtracking with forward checking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06588" y="1139826"/>
            <a:ext cx="8378824" cy="5236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152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a-IR" sz="4000" dirty="0" smtClean="0"/>
              <a:t>مسائل ارضای محدودیت</a:t>
            </a:r>
            <a:endParaRPr lang="en-US" sz="4000" dirty="0"/>
          </a:p>
        </p:txBody>
      </p:sp>
      <p:pic>
        <p:nvPicPr>
          <p:cNvPr id="18438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86002" y="1905000"/>
            <a:ext cx="7736292" cy="358139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943947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rtl="1" eaLnBrk="1" hangingPunct="1"/>
            <a:r>
              <a:rPr lang="fa-IR" dirty="0" smtClean="0"/>
              <a:t>فیلتر کردن: انتشار محدودیت</a:t>
            </a:r>
            <a:endParaRPr lang="en-US" dirty="0" smtClean="0"/>
          </a:p>
        </p:txBody>
      </p:sp>
      <p:sp>
        <p:nvSpPr>
          <p:cNvPr id="27651" name="Rectangle 3"/>
          <p:cNvSpPr>
            <a:spLocks noGrp="1" noChangeArrowheads="1"/>
          </p:cNvSpPr>
          <p:nvPr>
            <p:ph idx="1"/>
          </p:nvPr>
        </p:nvSpPr>
        <p:spPr>
          <a:xfrm>
            <a:off x="406400" y="1371601"/>
            <a:ext cx="11379200" cy="4729164"/>
          </a:xfrm>
        </p:spPr>
        <p:txBody>
          <a:bodyPr/>
          <a:lstStyle/>
          <a:p>
            <a:pPr algn="r" rtl="1" eaLnBrk="1" hangingPunct="1">
              <a:lnSpc>
                <a:spcPct val="80000"/>
              </a:lnSpc>
            </a:pPr>
            <a:r>
              <a:rPr lang="fa-IR" sz="2400" dirty="0" smtClean="0"/>
              <a:t>کنترل پیش دستانه اطلاعات را از متغییرهای تخصیص یافته به متغییرهای تخصیص نیافته منتشر می کند. اما نمی تواند تمام خطاها را زودتر از وقوع تشخیص دهد. </a:t>
            </a:r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algn="r" rtl="1" eaLnBrk="1" hangingPunct="1">
              <a:lnSpc>
                <a:spcPct val="80000"/>
              </a:lnSpc>
            </a:pPr>
            <a:r>
              <a:rPr lang="en-US" sz="2400" dirty="0"/>
              <a:t>NT </a:t>
            </a:r>
            <a:r>
              <a:rPr lang="fa-IR" sz="2400" dirty="0" smtClean="0"/>
              <a:t> و </a:t>
            </a:r>
            <a:r>
              <a:rPr lang="en-US" sz="2400" dirty="0" smtClean="0"/>
              <a:t>SA </a:t>
            </a:r>
            <a:r>
              <a:rPr lang="fa-IR" sz="2400" dirty="0"/>
              <a:t> </a:t>
            </a:r>
            <a:r>
              <a:rPr lang="fa-IR" sz="2400" dirty="0" smtClean="0"/>
              <a:t>نمی توانند هر دو آبی باشند. </a:t>
            </a:r>
          </a:p>
          <a:p>
            <a:pPr algn="r" rtl="1" eaLnBrk="1" hangingPunct="1">
              <a:lnSpc>
                <a:spcPct val="80000"/>
              </a:lnSpc>
            </a:pPr>
            <a:r>
              <a:rPr lang="fa-IR" sz="2400" dirty="0" smtClean="0"/>
              <a:t>چرا ما این را تشخیص ندادیم؟</a:t>
            </a:r>
          </a:p>
          <a:p>
            <a:pPr algn="r" rtl="1" eaLnBrk="1" hangingPunct="1">
              <a:lnSpc>
                <a:spcPct val="80000"/>
              </a:lnSpc>
            </a:pPr>
            <a:r>
              <a:rPr lang="fa-IR" sz="2400" dirty="0" smtClean="0"/>
              <a:t>انتشار محدودیت: باید از هر محدودیت به عنوان شاهد برای محدودیت بعدی استفاده کنیم. </a:t>
            </a:r>
            <a:endParaRPr lang="en-US" sz="2400" dirty="0"/>
          </a:p>
        </p:txBody>
      </p:sp>
      <p:pic>
        <p:nvPicPr>
          <p:cNvPr id="27652" name="Picture 4"/>
          <p:cNvPicPr>
            <a:picLocks noChangeAspect="1" noChangeArrowheads="1"/>
          </p:cNvPicPr>
          <p:nvPr/>
        </p:nvPicPr>
        <p:blipFill>
          <a:blip r:embed="rId2" cstate="print"/>
          <a:srcRect l="60" t="42619" r="14586"/>
          <a:stretch>
            <a:fillRect/>
          </a:stretch>
        </p:blipFill>
        <p:spPr bwMode="auto">
          <a:xfrm>
            <a:off x="4038600" y="2438401"/>
            <a:ext cx="6373907" cy="164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" name="Picture 4"/>
          <p:cNvPicPr>
            <a:picLocks noChangeAspect="1" noChangeArrowheads="1"/>
          </p:cNvPicPr>
          <p:nvPr/>
        </p:nvPicPr>
        <p:blipFill>
          <a:blip r:embed="rId2" cstate="print"/>
          <a:srcRect l="53061" t="470" r="31633" b="65372"/>
          <a:stretch>
            <a:fillRect/>
          </a:stretch>
        </p:blipFill>
        <p:spPr bwMode="auto">
          <a:xfrm>
            <a:off x="1219200" y="2667000"/>
            <a:ext cx="1752600" cy="14983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2" name="Text Box 23"/>
          <p:cNvSpPr txBox="1">
            <a:spLocks noChangeArrowheads="1"/>
          </p:cNvSpPr>
          <p:nvPr/>
        </p:nvSpPr>
        <p:spPr bwMode="auto">
          <a:xfrm>
            <a:off x="1312861" y="3146752"/>
            <a:ext cx="592139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WA</a:t>
            </a:r>
          </a:p>
        </p:txBody>
      </p:sp>
      <p:sp>
        <p:nvSpPr>
          <p:cNvPr id="43" name="Text Box 24"/>
          <p:cNvSpPr txBox="1">
            <a:spLocks noChangeArrowheads="1"/>
          </p:cNvSpPr>
          <p:nvPr/>
        </p:nvSpPr>
        <p:spPr bwMode="auto">
          <a:xfrm>
            <a:off x="1905001" y="3257549"/>
            <a:ext cx="452439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SA</a:t>
            </a:r>
          </a:p>
        </p:txBody>
      </p:sp>
      <p:sp>
        <p:nvSpPr>
          <p:cNvPr id="44" name="Text Box 25"/>
          <p:cNvSpPr txBox="1">
            <a:spLocks noChangeArrowheads="1"/>
          </p:cNvSpPr>
          <p:nvPr/>
        </p:nvSpPr>
        <p:spPr bwMode="auto">
          <a:xfrm>
            <a:off x="1828800" y="2918152"/>
            <a:ext cx="452439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NT</a:t>
            </a:r>
          </a:p>
        </p:txBody>
      </p:sp>
      <p:sp>
        <p:nvSpPr>
          <p:cNvPr id="45" name="Text Box 26"/>
          <p:cNvSpPr txBox="1">
            <a:spLocks noChangeArrowheads="1"/>
          </p:cNvSpPr>
          <p:nvPr/>
        </p:nvSpPr>
        <p:spPr bwMode="auto">
          <a:xfrm>
            <a:off x="2286001" y="2994352"/>
            <a:ext cx="452439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Q</a:t>
            </a:r>
          </a:p>
        </p:txBody>
      </p:sp>
      <p:sp>
        <p:nvSpPr>
          <p:cNvPr id="46" name="Text Box 27"/>
          <p:cNvSpPr txBox="1">
            <a:spLocks noChangeArrowheads="1"/>
          </p:cNvSpPr>
          <p:nvPr/>
        </p:nvSpPr>
        <p:spPr bwMode="auto">
          <a:xfrm>
            <a:off x="2362201" y="3402106"/>
            <a:ext cx="6223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dirty="0">
                <a:latin typeface="Calibri" pitchFamily="34" charset="0"/>
              </a:rPr>
              <a:t>NSW</a:t>
            </a:r>
          </a:p>
        </p:txBody>
      </p:sp>
      <p:sp>
        <p:nvSpPr>
          <p:cNvPr id="47" name="Text Box 28"/>
          <p:cNvSpPr txBox="1">
            <a:spLocks noChangeArrowheads="1"/>
          </p:cNvSpPr>
          <p:nvPr/>
        </p:nvSpPr>
        <p:spPr bwMode="auto">
          <a:xfrm>
            <a:off x="2367431" y="3639812"/>
            <a:ext cx="622300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V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a-IR" dirty="0" smtClean="0"/>
              <a:t>سازگاری کمان</a:t>
            </a:r>
            <a:endParaRPr lang="en-US" dirty="0" smtClean="0"/>
          </a:p>
        </p:txBody>
      </p:sp>
      <p:sp>
        <p:nvSpPr>
          <p:cNvPr id="15363" name="Rectangle 3"/>
          <p:cNvSpPr>
            <a:spLocks noGrp="1" noChangeArrowheads="1"/>
          </p:cNvSpPr>
          <p:nvPr>
            <p:ph idx="1"/>
          </p:nvPr>
        </p:nvSpPr>
        <p:spPr>
          <a:xfrm>
            <a:off x="406400" y="1371601"/>
            <a:ext cx="11379200" cy="4729164"/>
          </a:xfrm>
        </p:spPr>
        <p:txBody>
          <a:bodyPr/>
          <a:lstStyle/>
          <a:p>
            <a:pPr algn="r" rtl="1" eaLnBrk="1" hangingPunct="1">
              <a:lnSpc>
                <a:spcPct val="80000"/>
              </a:lnSpc>
            </a:pPr>
            <a:r>
              <a:rPr lang="fa-IR" sz="2400" dirty="0" smtClean="0"/>
              <a:t>یک کمان</a:t>
            </a:r>
            <a:r>
              <a:rPr lang="en-US" sz="2400" dirty="0" smtClean="0"/>
              <a:t>X </a:t>
            </a:r>
            <a:r>
              <a:rPr lang="en-US" sz="2400" dirty="0">
                <a:sym typeface="Symbol" pitchFamily="18" charset="2"/>
              </a:rPr>
              <a:t> </a:t>
            </a:r>
            <a:r>
              <a:rPr lang="en-US" sz="2400" dirty="0"/>
              <a:t>Y </a:t>
            </a:r>
            <a:r>
              <a:rPr lang="fa-IR" sz="2400" dirty="0" smtClean="0"/>
              <a:t> </a:t>
            </a:r>
            <a:r>
              <a:rPr lang="fa-IR" sz="2400" dirty="0" smtClean="0">
                <a:solidFill>
                  <a:srgbClr val="FF0000"/>
                </a:solidFill>
              </a:rPr>
              <a:t>سازگار</a:t>
            </a:r>
            <a:r>
              <a:rPr lang="fa-IR" sz="2400" dirty="0" smtClean="0"/>
              <a:t> است اگر برای از هر </a:t>
            </a:r>
            <a:r>
              <a:rPr lang="en-US" sz="2400" dirty="0" smtClean="0"/>
              <a:t>x</a:t>
            </a:r>
            <a:r>
              <a:rPr lang="fa-IR" sz="2400" dirty="0"/>
              <a:t> </a:t>
            </a:r>
            <a:r>
              <a:rPr lang="fa-IR" sz="2400" dirty="0" smtClean="0"/>
              <a:t>در انتهای کمان یک یا چند </a:t>
            </a:r>
            <a:r>
              <a:rPr lang="en-US" sz="2400" dirty="0" smtClean="0"/>
              <a:t>y</a:t>
            </a:r>
            <a:r>
              <a:rPr lang="fa-IR" sz="2400" dirty="0" smtClean="0"/>
              <a:t> در ابتدای کمان وجود داشته باشد که بتوان بدون تعارض آن را تخصیص داد. </a:t>
            </a:r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8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algn="r" rtl="1" eaLnBrk="1" hangingPunct="1">
              <a:lnSpc>
                <a:spcPct val="80000"/>
              </a:lnSpc>
            </a:pPr>
            <a:r>
              <a:rPr lang="fa-IR" sz="2400" dirty="0" smtClean="0"/>
              <a:t>کنترل پیش دستانه: تمام کمانهایی که به تخصیص جدید منجر می شوند باید سازگار باشند. </a:t>
            </a:r>
          </a:p>
        </p:txBody>
      </p:sp>
      <p:pic>
        <p:nvPicPr>
          <p:cNvPr id="28676" name="Picture 4"/>
          <p:cNvPicPr>
            <a:picLocks noChangeAspect="1" noChangeArrowheads="1"/>
          </p:cNvPicPr>
          <p:nvPr/>
        </p:nvPicPr>
        <p:blipFill>
          <a:blip r:embed="rId2" cstate="print"/>
          <a:srcRect l="32086" t="992" r="53169" b="49403"/>
          <a:stretch>
            <a:fillRect/>
          </a:stretch>
        </p:blipFill>
        <p:spPr bwMode="auto">
          <a:xfrm>
            <a:off x="1371600" y="2209800"/>
            <a:ext cx="1676400" cy="15328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27757" name="Freeform 13"/>
          <p:cNvSpPr>
            <a:spLocks/>
          </p:cNvSpPr>
          <p:nvPr/>
        </p:nvSpPr>
        <p:spPr bwMode="auto">
          <a:xfrm>
            <a:off x="4455459" y="3200400"/>
            <a:ext cx="2286000" cy="304800"/>
          </a:xfrm>
          <a:custGeom>
            <a:avLst/>
            <a:gdLst>
              <a:gd name="T0" fmla="*/ 2147483647 w 1440"/>
              <a:gd name="T1" fmla="*/ 0 h 192"/>
              <a:gd name="T2" fmla="*/ 2147483647 w 1440"/>
              <a:gd name="T3" fmla="*/ 2147483647 h 192"/>
              <a:gd name="T4" fmla="*/ 0 w 1440"/>
              <a:gd name="T5" fmla="*/ 0 h 192"/>
              <a:gd name="T6" fmla="*/ 0 60000 65536"/>
              <a:gd name="T7" fmla="*/ 0 60000 65536"/>
              <a:gd name="T8" fmla="*/ 0 60000 65536"/>
              <a:gd name="T9" fmla="*/ 0 w 1440"/>
              <a:gd name="T10" fmla="*/ 0 h 192"/>
              <a:gd name="T11" fmla="*/ 1440 w 1440"/>
              <a:gd name="T12" fmla="*/ 192 h 19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440" h="192">
                <a:moveTo>
                  <a:pt x="1440" y="0"/>
                </a:moveTo>
                <a:cubicBezTo>
                  <a:pt x="1176" y="96"/>
                  <a:pt x="912" y="192"/>
                  <a:pt x="672" y="192"/>
                </a:cubicBezTo>
                <a:cubicBezTo>
                  <a:pt x="432" y="192"/>
                  <a:pt x="216" y="96"/>
                  <a:pt x="0" y="0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  <p:txBody>
          <a:bodyPr lIns="91436" tIns="45718" rIns="91436" bIns="45718"/>
          <a:lstStyle/>
          <a:p>
            <a:endParaRPr lang="en-US"/>
          </a:p>
        </p:txBody>
      </p:sp>
      <p:sp>
        <p:nvSpPr>
          <p:cNvPr id="927760" name="Freeform 16"/>
          <p:cNvSpPr>
            <a:spLocks/>
          </p:cNvSpPr>
          <p:nvPr/>
        </p:nvSpPr>
        <p:spPr bwMode="auto">
          <a:xfrm>
            <a:off x="4455459" y="3200400"/>
            <a:ext cx="1219200" cy="152400"/>
          </a:xfrm>
          <a:custGeom>
            <a:avLst/>
            <a:gdLst>
              <a:gd name="T0" fmla="*/ 2147483647 w 1440"/>
              <a:gd name="T1" fmla="*/ 0 h 192"/>
              <a:gd name="T2" fmla="*/ 2147483647 w 1440"/>
              <a:gd name="T3" fmla="*/ 2147483647 h 192"/>
              <a:gd name="T4" fmla="*/ 0 w 1440"/>
              <a:gd name="T5" fmla="*/ 0 h 192"/>
              <a:gd name="T6" fmla="*/ 0 60000 65536"/>
              <a:gd name="T7" fmla="*/ 0 60000 65536"/>
              <a:gd name="T8" fmla="*/ 0 60000 65536"/>
              <a:gd name="T9" fmla="*/ 0 w 1440"/>
              <a:gd name="T10" fmla="*/ 0 h 192"/>
              <a:gd name="T11" fmla="*/ 1440 w 1440"/>
              <a:gd name="T12" fmla="*/ 192 h 19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440" h="192">
                <a:moveTo>
                  <a:pt x="1440" y="0"/>
                </a:moveTo>
                <a:cubicBezTo>
                  <a:pt x="1176" y="96"/>
                  <a:pt x="912" y="192"/>
                  <a:pt x="672" y="192"/>
                </a:cubicBezTo>
                <a:cubicBezTo>
                  <a:pt x="432" y="192"/>
                  <a:pt x="216" y="96"/>
                  <a:pt x="0" y="0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  <p:txBody>
          <a:bodyPr lIns="91436" tIns="45718" rIns="91436" bIns="45718"/>
          <a:lstStyle/>
          <a:p>
            <a:endParaRPr lang="en-US"/>
          </a:p>
        </p:txBody>
      </p:sp>
      <p:sp>
        <p:nvSpPr>
          <p:cNvPr id="18" name="TextBox 17"/>
          <p:cNvSpPr txBox="1">
            <a:spLocks noChangeArrowheads="1"/>
          </p:cNvSpPr>
          <p:nvPr/>
        </p:nvSpPr>
        <p:spPr bwMode="auto">
          <a:xfrm>
            <a:off x="4569759" y="5562602"/>
            <a:ext cx="4574241" cy="369328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algn="ctr"/>
            <a:r>
              <a:rPr lang="fa-IR" dirty="0" smtClean="0">
                <a:latin typeface="Calibri" pitchFamily="34" charset="0"/>
                <a:cs typeface="B Nazanin" pitchFamily="2" charset="-78"/>
              </a:rPr>
              <a:t>برای رفع ناسازگاری مقادیر را از انتهای کمان حذف کنید </a:t>
            </a:r>
            <a:endParaRPr lang="en-US" dirty="0">
              <a:latin typeface="Calibri" pitchFamily="34" charset="0"/>
              <a:cs typeface="B Nazanin" pitchFamily="2" charset="-78"/>
            </a:endParaRPr>
          </a:p>
        </p:txBody>
      </p:sp>
      <p:pic>
        <p:nvPicPr>
          <p:cNvPr id="28682" name="Picture 4"/>
          <p:cNvPicPr>
            <a:picLocks noChangeAspect="1" noChangeArrowheads="1"/>
          </p:cNvPicPr>
          <p:nvPr/>
        </p:nvPicPr>
        <p:blipFill>
          <a:blip r:embed="rId3" cstate="print"/>
          <a:srcRect l="240" t="44061" r="14766" b="29301"/>
          <a:stretch>
            <a:fillRect/>
          </a:stretch>
        </p:blipFill>
        <p:spPr bwMode="auto">
          <a:xfrm>
            <a:off x="4016189" y="2362200"/>
            <a:ext cx="6347012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83" name="Picture 4"/>
          <p:cNvPicPr>
            <a:picLocks noChangeAspect="1" noChangeArrowheads="1"/>
          </p:cNvPicPr>
          <p:nvPr/>
        </p:nvPicPr>
        <p:blipFill>
          <a:blip r:embed="rId3" cstate="print"/>
          <a:srcRect l="2042" t="89345" r="86736" b="2664"/>
          <a:stretch>
            <a:fillRect/>
          </a:stretch>
        </p:blipFill>
        <p:spPr bwMode="auto">
          <a:xfrm>
            <a:off x="4150659" y="2819400"/>
            <a:ext cx="8382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29470" y="3810137"/>
            <a:ext cx="4200129" cy="1747096"/>
          </a:xfrm>
          <a:prstGeom prst="rect">
            <a:avLst/>
          </a:prstGeom>
          <a:noFill/>
        </p:spPr>
      </p:pic>
      <p:sp>
        <p:nvSpPr>
          <p:cNvPr id="38" name="Text Box 23"/>
          <p:cNvSpPr txBox="1">
            <a:spLocks noChangeArrowheads="1"/>
          </p:cNvSpPr>
          <p:nvPr/>
        </p:nvSpPr>
        <p:spPr bwMode="auto">
          <a:xfrm>
            <a:off x="1465261" y="2698376"/>
            <a:ext cx="592139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WA</a:t>
            </a:r>
          </a:p>
        </p:txBody>
      </p:sp>
      <p:sp>
        <p:nvSpPr>
          <p:cNvPr id="39" name="Text Box 24"/>
          <p:cNvSpPr txBox="1">
            <a:spLocks noChangeArrowheads="1"/>
          </p:cNvSpPr>
          <p:nvPr/>
        </p:nvSpPr>
        <p:spPr bwMode="auto">
          <a:xfrm>
            <a:off x="2057401" y="2800349"/>
            <a:ext cx="452439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SA</a:t>
            </a:r>
          </a:p>
        </p:txBody>
      </p:sp>
      <p:sp>
        <p:nvSpPr>
          <p:cNvPr id="40" name="Text Box 25"/>
          <p:cNvSpPr txBox="1">
            <a:spLocks noChangeArrowheads="1"/>
          </p:cNvSpPr>
          <p:nvPr/>
        </p:nvSpPr>
        <p:spPr bwMode="auto">
          <a:xfrm>
            <a:off x="1981201" y="2469776"/>
            <a:ext cx="452439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NT</a:t>
            </a:r>
          </a:p>
        </p:txBody>
      </p:sp>
      <p:sp>
        <p:nvSpPr>
          <p:cNvPr id="41" name="Text Box 26"/>
          <p:cNvSpPr txBox="1">
            <a:spLocks noChangeArrowheads="1"/>
          </p:cNvSpPr>
          <p:nvPr/>
        </p:nvSpPr>
        <p:spPr bwMode="auto">
          <a:xfrm>
            <a:off x="2438401" y="2545976"/>
            <a:ext cx="452439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Q</a:t>
            </a:r>
          </a:p>
        </p:txBody>
      </p:sp>
      <p:sp>
        <p:nvSpPr>
          <p:cNvPr id="42" name="Text Box 27"/>
          <p:cNvSpPr txBox="1">
            <a:spLocks noChangeArrowheads="1"/>
          </p:cNvSpPr>
          <p:nvPr/>
        </p:nvSpPr>
        <p:spPr bwMode="auto">
          <a:xfrm>
            <a:off x="2487706" y="2944908"/>
            <a:ext cx="6223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dirty="0">
                <a:latin typeface="Calibri" pitchFamily="34" charset="0"/>
              </a:rPr>
              <a:t>NSW</a:t>
            </a:r>
          </a:p>
        </p:txBody>
      </p:sp>
      <p:sp>
        <p:nvSpPr>
          <p:cNvPr id="43" name="Text Box 28"/>
          <p:cNvSpPr txBox="1">
            <a:spLocks noChangeArrowheads="1"/>
          </p:cNvSpPr>
          <p:nvPr/>
        </p:nvSpPr>
        <p:spPr bwMode="auto">
          <a:xfrm>
            <a:off x="2483971" y="3200401"/>
            <a:ext cx="622300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V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7757" grpId="0" animBg="1"/>
      <p:bldP spid="927760" grpId="0" animBg="1"/>
      <p:bldP spid="927760" grpId="1" animBg="1"/>
      <p:bldP spid="18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4"/>
          <p:cNvPicPr>
            <a:picLocks noChangeAspect="1" noChangeArrowheads="1"/>
          </p:cNvPicPr>
          <p:nvPr/>
        </p:nvPicPr>
        <p:blipFill>
          <a:blip r:embed="rId2" cstate="print"/>
          <a:srcRect l="53170" r="31245" b="49403"/>
          <a:stretch>
            <a:fillRect/>
          </a:stretch>
        </p:blipFill>
        <p:spPr bwMode="auto">
          <a:xfrm>
            <a:off x="914400" y="2339789"/>
            <a:ext cx="1752600" cy="1546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rtl="1" eaLnBrk="1" hangingPunct="1"/>
            <a:r>
              <a:rPr lang="fa-IR" dirty="0" smtClean="0"/>
              <a:t>سازگاری کمانها در کل </a:t>
            </a:r>
            <a:r>
              <a:rPr lang="en-US" dirty="0" smtClean="0"/>
              <a:t>CSP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idx="1"/>
          </p:nvPr>
        </p:nvSpPr>
        <p:spPr>
          <a:xfrm>
            <a:off x="406400" y="1295401"/>
            <a:ext cx="10642600" cy="4729164"/>
          </a:xfrm>
        </p:spPr>
        <p:txBody>
          <a:bodyPr/>
          <a:lstStyle/>
          <a:p>
            <a:pPr algn="r" rtl="1" eaLnBrk="1" hangingPunct="1">
              <a:lnSpc>
                <a:spcPct val="80000"/>
              </a:lnSpc>
            </a:pPr>
            <a:r>
              <a:rPr lang="fa-IR" sz="2400" dirty="0" smtClean="0"/>
              <a:t>با انتشار محدودیتها می توان سازگاری را در کل </a:t>
            </a:r>
            <a:r>
              <a:rPr lang="en-US" sz="2400" dirty="0"/>
              <a:t>CSP</a:t>
            </a:r>
            <a:r>
              <a:rPr lang="fa-IR" sz="2400" dirty="0" smtClean="0"/>
              <a:t> اعمال کرد.</a:t>
            </a:r>
            <a:endParaRPr lang="en-US" sz="2400" dirty="0"/>
          </a:p>
          <a:p>
            <a:pPr algn="r" rtl="1" eaLnBrk="1" hangingPunct="1">
              <a:lnSpc>
                <a:spcPct val="80000"/>
              </a:lnSpc>
            </a:pPr>
            <a:endParaRPr lang="en-US" sz="2400" dirty="0"/>
          </a:p>
          <a:p>
            <a:pPr algn="r" rtl="1" eaLnBrk="1" hangingPunct="1">
              <a:lnSpc>
                <a:spcPct val="80000"/>
              </a:lnSpc>
            </a:pPr>
            <a:endParaRPr lang="en-US" sz="2400" dirty="0"/>
          </a:p>
          <a:p>
            <a:pPr algn="r" rtl="1" eaLnBrk="1" hangingPunct="1">
              <a:lnSpc>
                <a:spcPct val="80000"/>
              </a:lnSpc>
            </a:pPr>
            <a:endParaRPr lang="en-US" sz="2400" dirty="0"/>
          </a:p>
          <a:p>
            <a:pPr algn="r" rtl="1" eaLnBrk="1" hangingPunct="1">
              <a:lnSpc>
                <a:spcPct val="80000"/>
              </a:lnSpc>
            </a:pPr>
            <a:endParaRPr lang="en-US" sz="2400" dirty="0"/>
          </a:p>
          <a:p>
            <a:pPr algn="r" rtl="1" eaLnBrk="1" hangingPunct="1">
              <a:lnSpc>
                <a:spcPct val="80000"/>
              </a:lnSpc>
            </a:pPr>
            <a:endParaRPr lang="en-US" sz="2400" dirty="0"/>
          </a:p>
          <a:p>
            <a:pPr algn="r" rtl="1" eaLnBrk="1" hangingPunct="1">
              <a:lnSpc>
                <a:spcPct val="80000"/>
              </a:lnSpc>
            </a:pPr>
            <a:endParaRPr lang="en-US" sz="2400" dirty="0"/>
          </a:p>
          <a:p>
            <a:pPr algn="r" rtl="1" eaLnBrk="1" hangingPunct="1">
              <a:lnSpc>
                <a:spcPct val="80000"/>
              </a:lnSpc>
            </a:pPr>
            <a:endParaRPr lang="en-US" sz="2400" dirty="0"/>
          </a:p>
          <a:p>
            <a:pPr algn="r" rtl="1" eaLnBrk="1" hangingPunct="1">
              <a:lnSpc>
                <a:spcPct val="80000"/>
              </a:lnSpc>
            </a:pPr>
            <a:endParaRPr lang="en-US" dirty="0" smtClean="0"/>
          </a:p>
          <a:p>
            <a:pPr algn="r" rtl="1" eaLnBrk="1" hangingPunct="1">
              <a:lnSpc>
                <a:spcPct val="80000"/>
              </a:lnSpc>
            </a:pPr>
            <a:r>
              <a:rPr lang="fa-IR" sz="2400" dirty="0" smtClean="0"/>
              <a:t>مهم: اگر یکی از مقادیر </a:t>
            </a:r>
            <a:r>
              <a:rPr lang="en-US" sz="2400" dirty="0" smtClean="0"/>
              <a:t>X</a:t>
            </a:r>
            <a:r>
              <a:rPr lang="fa-IR" sz="2400" dirty="0" smtClean="0"/>
              <a:t> را حذف کردید، باید سازگاری را برای تمام همسایه ها دوباره چک کنید. </a:t>
            </a:r>
            <a:endParaRPr lang="en-US" sz="2400" dirty="0"/>
          </a:p>
          <a:p>
            <a:pPr algn="r" rtl="1" eaLnBrk="1" hangingPunct="1">
              <a:lnSpc>
                <a:spcPct val="80000"/>
              </a:lnSpc>
            </a:pPr>
            <a:r>
              <a:rPr lang="fa-IR" sz="2400" dirty="0" smtClean="0"/>
              <a:t>سازگاری کمانها زودتر از کنترل پیش دستانه خطاها را کشف می کند. </a:t>
            </a:r>
            <a:endParaRPr lang="en-US" sz="2400" dirty="0"/>
          </a:p>
          <a:p>
            <a:pPr algn="r" rtl="1" eaLnBrk="1" hangingPunct="1">
              <a:lnSpc>
                <a:spcPct val="80000"/>
              </a:lnSpc>
            </a:pPr>
            <a:r>
              <a:rPr lang="fa-IR" sz="2400" dirty="0" smtClean="0"/>
              <a:t>بعد از هر تخصیص اجرا می شود. </a:t>
            </a:r>
            <a:endParaRPr lang="en-US" sz="2400" dirty="0"/>
          </a:p>
          <a:p>
            <a:pPr algn="r" rtl="1" eaLnBrk="1" hangingPunct="1">
              <a:lnSpc>
                <a:spcPct val="80000"/>
              </a:lnSpc>
            </a:pPr>
            <a:r>
              <a:rPr lang="fa-IR" sz="2400" dirty="0" smtClean="0"/>
              <a:t>معایب سازگاری کمانها چیست. </a:t>
            </a:r>
            <a:endParaRPr lang="en-US" sz="2400" dirty="0"/>
          </a:p>
        </p:txBody>
      </p:sp>
      <p:pic>
        <p:nvPicPr>
          <p:cNvPr id="29700" name="Picture 4"/>
          <p:cNvPicPr>
            <a:picLocks noChangeAspect="1" noChangeArrowheads="1"/>
          </p:cNvPicPr>
          <p:nvPr/>
        </p:nvPicPr>
        <p:blipFill>
          <a:blip r:embed="rId2" cstate="print"/>
          <a:srcRect l="270" t="60717" r="14474"/>
          <a:stretch>
            <a:fillRect/>
          </a:stretch>
        </p:blipFill>
        <p:spPr bwMode="auto">
          <a:xfrm>
            <a:off x="3505200" y="2492188"/>
            <a:ext cx="7086600" cy="887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27757" name="Freeform 13"/>
          <p:cNvSpPr>
            <a:spLocks/>
          </p:cNvSpPr>
          <p:nvPr/>
        </p:nvSpPr>
        <p:spPr bwMode="auto">
          <a:xfrm>
            <a:off x="7756339" y="3482788"/>
            <a:ext cx="2286000" cy="304800"/>
          </a:xfrm>
          <a:custGeom>
            <a:avLst/>
            <a:gdLst>
              <a:gd name="T0" fmla="*/ 2147483647 w 1440"/>
              <a:gd name="T1" fmla="*/ 0 h 192"/>
              <a:gd name="T2" fmla="*/ 2147483647 w 1440"/>
              <a:gd name="T3" fmla="*/ 2147483647 h 192"/>
              <a:gd name="T4" fmla="*/ 0 w 1440"/>
              <a:gd name="T5" fmla="*/ 0 h 192"/>
              <a:gd name="T6" fmla="*/ 0 60000 65536"/>
              <a:gd name="T7" fmla="*/ 0 60000 65536"/>
              <a:gd name="T8" fmla="*/ 0 60000 65536"/>
              <a:gd name="T9" fmla="*/ 0 w 1440"/>
              <a:gd name="T10" fmla="*/ 0 h 192"/>
              <a:gd name="T11" fmla="*/ 1440 w 1440"/>
              <a:gd name="T12" fmla="*/ 192 h 19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440" h="192">
                <a:moveTo>
                  <a:pt x="1440" y="0"/>
                </a:moveTo>
                <a:cubicBezTo>
                  <a:pt x="1176" y="96"/>
                  <a:pt x="912" y="192"/>
                  <a:pt x="672" y="192"/>
                </a:cubicBezTo>
                <a:cubicBezTo>
                  <a:pt x="432" y="192"/>
                  <a:pt x="216" y="96"/>
                  <a:pt x="0" y="0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  <p:txBody>
          <a:bodyPr lIns="91436" tIns="45718" rIns="91436" bIns="45718"/>
          <a:lstStyle/>
          <a:p>
            <a:endParaRPr lang="en-US"/>
          </a:p>
        </p:txBody>
      </p:sp>
      <p:sp>
        <p:nvSpPr>
          <p:cNvPr id="927758" name="Freeform 14"/>
          <p:cNvSpPr>
            <a:spLocks/>
          </p:cNvSpPr>
          <p:nvPr/>
        </p:nvSpPr>
        <p:spPr bwMode="auto">
          <a:xfrm>
            <a:off x="7756339" y="3482788"/>
            <a:ext cx="2286000" cy="304800"/>
          </a:xfrm>
          <a:custGeom>
            <a:avLst/>
            <a:gdLst>
              <a:gd name="T0" fmla="*/ 2147483647 w 1440"/>
              <a:gd name="T1" fmla="*/ 0 h 192"/>
              <a:gd name="T2" fmla="*/ 2147483647 w 1440"/>
              <a:gd name="T3" fmla="*/ 2147483647 h 192"/>
              <a:gd name="T4" fmla="*/ 0 w 1440"/>
              <a:gd name="T5" fmla="*/ 0 h 192"/>
              <a:gd name="T6" fmla="*/ 0 60000 65536"/>
              <a:gd name="T7" fmla="*/ 0 60000 65536"/>
              <a:gd name="T8" fmla="*/ 0 60000 65536"/>
              <a:gd name="T9" fmla="*/ 0 w 1440"/>
              <a:gd name="T10" fmla="*/ 0 h 192"/>
              <a:gd name="T11" fmla="*/ 1440 w 1440"/>
              <a:gd name="T12" fmla="*/ 192 h 19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440" h="192">
                <a:moveTo>
                  <a:pt x="1440" y="0"/>
                </a:moveTo>
                <a:cubicBezTo>
                  <a:pt x="1176" y="96"/>
                  <a:pt x="912" y="192"/>
                  <a:pt x="672" y="192"/>
                </a:cubicBezTo>
                <a:cubicBezTo>
                  <a:pt x="432" y="192"/>
                  <a:pt x="216" y="96"/>
                  <a:pt x="0" y="0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 type="triangle" w="lg" len="med"/>
            <a:tailEnd type="none" w="lg" len="med"/>
          </a:ln>
        </p:spPr>
        <p:txBody>
          <a:bodyPr lIns="91436" tIns="45718" rIns="91436" bIns="45718"/>
          <a:lstStyle/>
          <a:p>
            <a:endParaRPr lang="en-US"/>
          </a:p>
        </p:txBody>
      </p:sp>
      <p:sp>
        <p:nvSpPr>
          <p:cNvPr id="927760" name="Freeform 16"/>
          <p:cNvSpPr>
            <a:spLocks/>
          </p:cNvSpPr>
          <p:nvPr/>
        </p:nvSpPr>
        <p:spPr bwMode="auto">
          <a:xfrm>
            <a:off x="7756339" y="3482788"/>
            <a:ext cx="1219200" cy="152400"/>
          </a:xfrm>
          <a:custGeom>
            <a:avLst/>
            <a:gdLst>
              <a:gd name="T0" fmla="*/ 2147483647 w 1440"/>
              <a:gd name="T1" fmla="*/ 0 h 192"/>
              <a:gd name="T2" fmla="*/ 2147483647 w 1440"/>
              <a:gd name="T3" fmla="*/ 2147483647 h 192"/>
              <a:gd name="T4" fmla="*/ 0 w 1440"/>
              <a:gd name="T5" fmla="*/ 0 h 192"/>
              <a:gd name="T6" fmla="*/ 0 60000 65536"/>
              <a:gd name="T7" fmla="*/ 0 60000 65536"/>
              <a:gd name="T8" fmla="*/ 0 60000 65536"/>
              <a:gd name="T9" fmla="*/ 0 w 1440"/>
              <a:gd name="T10" fmla="*/ 0 h 192"/>
              <a:gd name="T11" fmla="*/ 1440 w 1440"/>
              <a:gd name="T12" fmla="*/ 192 h 19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440" h="192">
                <a:moveTo>
                  <a:pt x="1440" y="0"/>
                </a:moveTo>
                <a:cubicBezTo>
                  <a:pt x="1176" y="96"/>
                  <a:pt x="912" y="192"/>
                  <a:pt x="672" y="192"/>
                </a:cubicBezTo>
                <a:cubicBezTo>
                  <a:pt x="432" y="192"/>
                  <a:pt x="216" y="96"/>
                  <a:pt x="0" y="0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  <p:txBody>
          <a:bodyPr lIns="91436" tIns="45718" rIns="91436" bIns="45718"/>
          <a:lstStyle/>
          <a:p>
            <a:endParaRPr lang="en-US"/>
          </a:p>
        </p:txBody>
      </p:sp>
      <p:sp>
        <p:nvSpPr>
          <p:cNvPr id="927761" name="Freeform 17"/>
          <p:cNvSpPr>
            <a:spLocks/>
          </p:cNvSpPr>
          <p:nvPr/>
        </p:nvSpPr>
        <p:spPr bwMode="auto">
          <a:xfrm>
            <a:off x="5394139" y="3482788"/>
            <a:ext cx="4648200" cy="381000"/>
          </a:xfrm>
          <a:custGeom>
            <a:avLst/>
            <a:gdLst>
              <a:gd name="T0" fmla="*/ 2147483647 w 1440"/>
              <a:gd name="T1" fmla="*/ 0 h 192"/>
              <a:gd name="T2" fmla="*/ 2147483647 w 1440"/>
              <a:gd name="T3" fmla="*/ 2147483647 h 192"/>
              <a:gd name="T4" fmla="*/ 0 w 1440"/>
              <a:gd name="T5" fmla="*/ 0 h 192"/>
              <a:gd name="T6" fmla="*/ 0 60000 65536"/>
              <a:gd name="T7" fmla="*/ 0 60000 65536"/>
              <a:gd name="T8" fmla="*/ 0 60000 65536"/>
              <a:gd name="T9" fmla="*/ 0 w 1440"/>
              <a:gd name="T10" fmla="*/ 0 h 192"/>
              <a:gd name="T11" fmla="*/ 1440 w 1440"/>
              <a:gd name="T12" fmla="*/ 192 h 19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440" h="192">
                <a:moveTo>
                  <a:pt x="1440" y="0"/>
                </a:moveTo>
                <a:cubicBezTo>
                  <a:pt x="1176" y="96"/>
                  <a:pt x="912" y="192"/>
                  <a:pt x="672" y="192"/>
                </a:cubicBezTo>
                <a:cubicBezTo>
                  <a:pt x="432" y="192"/>
                  <a:pt x="216" y="96"/>
                  <a:pt x="0" y="0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  <p:txBody>
          <a:bodyPr lIns="91436" tIns="45718" rIns="91436" bIns="45718"/>
          <a:lstStyle/>
          <a:p>
            <a:endParaRPr lang="en-US"/>
          </a:p>
        </p:txBody>
      </p:sp>
      <p:sp>
        <p:nvSpPr>
          <p:cNvPr id="29707" name="TextBox 17"/>
          <p:cNvSpPr txBox="1">
            <a:spLocks noChangeArrowheads="1"/>
          </p:cNvSpPr>
          <p:nvPr/>
        </p:nvSpPr>
        <p:spPr bwMode="auto">
          <a:xfrm>
            <a:off x="571501" y="5604013"/>
            <a:ext cx="1905000" cy="369328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algn="ctr"/>
            <a:r>
              <a:rPr lang="fa-IR" i="1" dirty="0" smtClean="0">
                <a:latin typeface="Calibri" pitchFamily="34" charset="0"/>
                <a:cs typeface="B Nazanin" pitchFamily="2" charset="-78"/>
              </a:rPr>
              <a:t>حذف از انتها یادتون نره!</a:t>
            </a:r>
            <a:endParaRPr lang="en-US" i="1" dirty="0">
              <a:latin typeface="Calibri" pitchFamily="34" charset="0"/>
              <a:cs typeface="B Nazanin" pitchFamily="2" charset="-78"/>
            </a:endParaRPr>
          </a:p>
        </p:txBody>
      </p:sp>
      <p:sp>
        <p:nvSpPr>
          <p:cNvPr id="30" name="Text Box 23"/>
          <p:cNvSpPr txBox="1">
            <a:spLocks noChangeArrowheads="1"/>
          </p:cNvSpPr>
          <p:nvPr/>
        </p:nvSpPr>
        <p:spPr bwMode="auto">
          <a:xfrm>
            <a:off x="1008061" y="2873188"/>
            <a:ext cx="592139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WA</a:t>
            </a:r>
          </a:p>
        </p:txBody>
      </p:sp>
      <p:sp>
        <p:nvSpPr>
          <p:cNvPr id="31" name="Text Box 24"/>
          <p:cNvSpPr txBox="1">
            <a:spLocks noChangeArrowheads="1"/>
          </p:cNvSpPr>
          <p:nvPr/>
        </p:nvSpPr>
        <p:spPr bwMode="auto">
          <a:xfrm>
            <a:off x="1600201" y="2949388"/>
            <a:ext cx="452439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SA</a:t>
            </a:r>
          </a:p>
        </p:txBody>
      </p:sp>
      <p:sp>
        <p:nvSpPr>
          <p:cNvPr id="32" name="Text Box 25"/>
          <p:cNvSpPr txBox="1">
            <a:spLocks noChangeArrowheads="1"/>
          </p:cNvSpPr>
          <p:nvPr/>
        </p:nvSpPr>
        <p:spPr bwMode="auto">
          <a:xfrm>
            <a:off x="1524001" y="2644588"/>
            <a:ext cx="452439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NT</a:t>
            </a:r>
          </a:p>
        </p:txBody>
      </p:sp>
      <p:sp>
        <p:nvSpPr>
          <p:cNvPr id="33" name="Text Box 26"/>
          <p:cNvSpPr txBox="1">
            <a:spLocks noChangeArrowheads="1"/>
          </p:cNvSpPr>
          <p:nvPr/>
        </p:nvSpPr>
        <p:spPr bwMode="auto">
          <a:xfrm>
            <a:off x="2017061" y="2711823"/>
            <a:ext cx="452439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Q</a:t>
            </a:r>
          </a:p>
        </p:txBody>
      </p:sp>
      <p:sp>
        <p:nvSpPr>
          <p:cNvPr id="34" name="Text Box 27"/>
          <p:cNvSpPr txBox="1">
            <a:spLocks noChangeArrowheads="1"/>
          </p:cNvSpPr>
          <p:nvPr/>
        </p:nvSpPr>
        <p:spPr bwMode="auto">
          <a:xfrm>
            <a:off x="2048435" y="3119720"/>
            <a:ext cx="6223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dirty="0">
                <a:latin typeface="Calibri" pitchFamily="34" charset="0"/>
              </a:rPr>
              <a:t>NSW</a:t>
            </a:r>
          </a:p>
        </p:txBody>
      </p:sp>
      <p:sp>
        <p:nvSpPr>
          <p:cNvPr id="35" name="Text Box 28"/>
          <p:cNvSpPr txBox="1">
            <a:spLocks noChangeArrowheads="1"/>
          </p:cNvSpPr>
          <p:nvPr/>
        </p:nvSpPr>
        <p:spPr bwMode="auto">
          <a:xfrm>
            <a:off x="2044701" y="3348317"/>
            <a:ext cx="622300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V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7757" grpId="0" animBg="1"/>
      <p:bldP spid="927757" grpId="1" animBg="1"/>
      <p:bldP spid="927758" grpId="0" animBg="1"/>
      <p:bldP spid="927758" grpId="1" animBg="1"/>
      <p:bldP spid="927760" grpId="0" animBg="1"/>
      <p:bldP spid="927760" grpId="1" animBg="1"/>
      <p:bldP spid="927760" grpId="2" animBg="1"/>
      <p:bldP spid="927760" grpId="3" animBg="1"/>
      <p:bldP spid="927761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a-IR" dirty="0" smtClean="0"/>
              <a:t>شبه کد سازگاری کمانها</a:t>
            </a:r>
            <a:endParaRPr lang="en-US" dirty="0" smtClean="0"/>
          </a:p>
        </p:txBody>
      </p:sp>
      <p:sp>
        <p:nvSpPr>
          <p:cNvPr id="30723" name="Rectangle 3"/>
          <p:cNvSpPr>
            <a:spLocks noGrp="1" noChangeArrowheads="1"/>
          </p:cNvSpPr>
          <p:nvPr>
            <p:ph idx="1"/>
          </p:nvPr>
        </p:nvSpPr>
        <p:spPr>
          <a:xfrm>
            <a:off x="2590800" y="5638800"/>
            <a:ext cx="8229600" cy="8382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000" dirty="0"/>
              <a:t>Runtime: O(n</a:t>
            </a:r>
            <a:r>
              <a:rPr lang="en-US" sz="2000" baseline="30000" dirty="0"/>
              <a:t>2</a:t>
            </a:r>
            <a:r>
              <a:rPr lang="en-US" sz="2000" dirty="0"/>
              <a:t>d</a:t>
            </a:r>
            <a:r>
              <a:rPr lang="en-US" sz="2000" baseline="30000" dirty="0"/>
              <a:t>3</a:t>
            </a:r>
            <a:r>
              <a:rPr lang="en-US" sz="2000" dirty="0"/>
              <a:t>), can be reduced to O(n</a:t>
            </a:r>
            <a:r>
              <a:rPr lang="en-US" sz="2000" baseline="30000" dirty="0"/>
              <a:t>2</a:t>
            </a:r>
            <a:r>
              <a:rPr lang="en-US" sz="2000" dirty="0"/>
              <a:t>d</a:t>
            </a:r>
            <a:r>
              <a:rPr lang="en-US" sz="2000" baseline="30000" dirty="0"/>
              <a:t>2</a:t>
            </a:r>
            <a:r>
              <a:rPr lang="en-US" sz="2000" dirty="0"/>
              <a:t>)</a:t>
            </a:r>
          </a:p>
          <a:p>
            <a:pPr eaLnBrk="1" hangingPunct="1">
              <a:lnSpc>
                <a:spcPct val="80000"/>
              </a:lnSpc>
            </a:pPr>
            <a:r>
              <a:rPr lang="en-US" sz="2000" dirty="0"/>
              <a:t>… but detecting all possible future problems is NP-hard – why?</a:t>
            </a:r>
          </a:p>
        </p:txBody>
      </p:sp>
      <p:pic>
        <p:nvPicPr>
          <p:cNvPr id="3072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67000" y="1371601"/>
            <a:ext cx="6883400" cy="4097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a-IR" dirty="0" smtClean="0"/>
              <a:t>محدودیتهای سازگاری کمانها</a:t>
            </a:r>
            <a:endParaRPr lang="en-US" dirty="0" smtClean="0"/>
          </a:p>
        </p:txBody>
      </p:sp>
      <p:sp>
        <p:nvSpPr>
          <p:cNvPr id="31747" name="Rectangle 3"/>
          <p:cNvSpPr>
            <a:spLocks noGrp="1" noChangeArrowheads="1"/>
          </p:cNvSpPr>
          <p:nvPr>
            <p:ph idx="1"/>
          </p:nvPr>
        </p:nvSpPr>
        <p:spPr>
          <a:xfrm>
            <a:off x="6172200" y="1575843"/>
            <a:ext cx="5562600" cy="4525963"/>
          </a:xfrm>
        </p:spPr>
        <p:txBody>
          <a:bodyPr/>
          <a:lstStyle/>
          <a:p>
            <a:pPr algn="r" rtl="1" eaLnBrk="1" hangingPunct="1"/>
            <a:r>
              <a:rPr lang="fa-IR" dirty="0" smtClean="0"/>
              <a:t>بعد از اجرای سازگاری کمانها:</a:t>
            </a:r>
            <a:endParaRPr lang="en-US" dirty="0" smtClean="0"/>
          </a:p>
          <a:p>
            <a:pPr lvl="1" algn="r" rtl="1" eaLnBrk="1" hangingPunct="1"/>
            <a:r>
              <a:rPr lang="fa-IR" dirty="0" smtClean="0"/>
              <a:t>ممکن است یک جواب باقیمانده باشد</a:t>
            </a:r>
            <a:endParaRPr lang="en-US" dirty="0" smtClean="0"/>
          </a:p>
          <a:p>
            <a:pPr lvl="1" algn="r" rtl="1" eaLnBrk="1" hangingPunct="1"/>
            <a:r>
              <a:rPr lang="fa-IR" dirty="0" smtClean="0"/>
              <a:t>ممکن  است چند جواب باقیمانده باشد</a:t>
            </a:r>
            <a:endParaRPr lang="en-US" dirty="0" smtClean="0"/>
          </a:p>
          <a:p>
            <a:pPr lvl="1" algn="r" rtl="1" eaLnBrk="1" hangingPunct="1"/>
            <a:r>
              <a:rPr lang="fa-IR" dirty="0" smtClean="0"/>
              <a:t>جواب نداشته باشیم (اما ما هنوز داریم ادامه می دهیم)</a:t>
            </a:r>
            <a:endParaRPr lang="en-US" dirty="0" smtClean="0"/>
          </a:p>
          <a:p>
            <a:pPr lvl="1" algn="r" rtl="1"/>
            <a:endParaRPr lang="en-US" dirty="0" smtClean="0"/>
          </a:p>
        </p:txBody>
      </p:sp>
      <p:grpSp>
        <p:nvGrpSpPr>
          <p:cNvPr id="31748" name="Group 4"/>
          <p:cNvGrpSpPr>
            <a:grpSpLocks/>
          </p:cNvGrpSpPr>
          <p:nvPr/>
        </p:nvGrpSpPr>
        <p:grpSpPr bwMode="auto">
          <a:xfrm>
            <a:off x="1600200" y="1194843"/>
            <a:ext cx="3124200" cy="1524000"/>
            <a:chOff x="3552" y="1056"/>
            <a:chExt cx="2016" cy="1056"/>
          </a:xfrm>
        </p:grpSpPr>
        <p:grpSp>
          <p:nvGrpSpPr>
            <p:cNvPr id="31775" name="Group 5"/>
            <p:cNvGrpSpPr>
              <a:grpSpLocks/>
            </p:cNvGrpSpPr>
            <p:nvPr/>
          </p:nvGrpSpPr>
          <p:grpSpPr bwMode="auto">
            <a:xfrm>
              <a:off x="4176" y="1056"/>
              <a:ext cx="768" cy="384"/>
              <a:chOff x="2448" y="2736"/>
              <a:chExt cx="768" cy="384"/>
            </a:xfrm>
          </p:grpSpPr>
          <p:sp>
            <p:nvSpPr>
              <p:cNvPr id="31785" name="Oval 6"/>
              <p:cNvSpPr>
                <a:spLocks noChangeArrowheads="1"/>
              </p:cNvSpPr>
              <p:nvPr/>
            </p:nvSpPr>
            <p:spPr bwMode="auto">
              <a:xfrm>
                <a:off x="2448" y="2736"/>
                <a:ext cx="768" cy="384"/>
              </a:xfrm>
              <a:prstGeom prst="ellipse">
                <a:avLst/>
              </a:prstGeom>
              <a:noFill/>
              <a:ln w="936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786" name="Text Box 7"/>
              <p:cNvSpPr txBox="1">
                <a:spLocks noChangeArrowheads="1"/>
              </p:cNvSpPr>
              <p:nvPr/>
            </p:nvSpPr>
            <p:spPr bwMode="auto">
              <a:xfrm>
                <a:off x="2772" y="2800"/>
                <a:ext cx="117" cy="25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90000" tIns="46800" rIns="90000" bIns="46800" anchor="ctr">
                <a:spAutoFit/>
              </a:bodyPr>
              <a:lstStyle/>
              <a:p>
                <a:pPr algn="ctr" eaLnBrk="0" hangingPunct="0">
                  <a:buClr>
                    <a:srgbClr val="000000"/>
                  </a:buClr>
                  <a:buSzPct val="100000"/>
                  <a:tabLst>
                    <a:tab pos="0" algn="l"/>
                    <a:tab pos="914354" algn="l"/>
                    <a:tab pos="1828709" algn="l"/>
                    <a:tab pos="2743062" algn="l"/>
                    <a:tab pos="3657418" algn="l"/>
                    <a:tab pos="4571772" algn="l"/>
                    <a:tab pos="5486126" algn="l"/>
                    <a:tab pos="6400480" algn="l"/>
                    <a:tab pos="7314834" algn="l"/>
                    <a:tab pos="8229189" algn="l"/>
                    <a:tab pos="9143542" algn="l"/>
                    <a:tab pos="10057898" algn="l"/>
                  </a:tabLst>
                </a:pPr>
                <a:endParaRPr lang="en-GB" dirty="0">
                  <a:latin typeface="Times New Roman" pitchFamily="18" charset="0"/>
                </a:endParaRPr>
              </a:p>
            </p:txBody>
          </p:sp>
        </p:grpSp>
        <p:grpSp>
          <p:nvGrpSpPr>
            <p:cNvPr id="31776" name="Group 8"/>
            <p:cNvGrpSpPr>
              <a:grpSpLocks/>
            </p:cNvGrpSpPr>
            <p:nvPr/>
          </p:nvGrpSpPr>
          <p:grpSpPr bwMode="auto">
            <a:xfrm>
              <a:off x="4800" y="1728"/>
              <a:ext cx="768" cy="384"/>
              <a:chOff x="3072" y="3408"/>
              <a:chExt cx="768" cy="384"/>
            </a:xfrm>
          </p:grpSpPr>
          <p:sp>
            <p:nvSpPr>
              <p:cNvPr id="31783" name="Oval 9"/>
              <p:cNvSpPr>
                <a:spLocks noChangeArrowheads="1"/>
              </p:cNvSpPr>
              <p:nvPr/>
            </p:nvSpPr>
            <p:spPr bwMode="auto">
              <a:xfrm>
                <a:off x="3072" y="3408"/>
                <a:ext cx="768" cy="384"/>
              </a:xfrm>
              <a:prstGeom prst="ellipse">
                <a:avLst/>
              </a:prstGeom>
              <a:noFill/>
              <a:ln w="936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784" name="Text Box 10"/>
              <p:cNvSpPr txBox="1">
                <a:spLocks noChangeArrowheads="1"/>
              </p:cNvSpPr>
              <p:nvPr/>
            </p:nvSpPr>
            <p:spPr bwMode="auto">
              <a:xfrm>
                <a:off x="3396" y="3472"/>
                <a:ext cx="117" cy="25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90000" tIns="46800" rIns="90000" bIns="46800" anchor="ctr">
                <a:spAutoFit/>
              </a:bodyPr>
              <a:lstStyle/>
              <a:p>
                <a:pPr algn="ctr" eaLnBrk="0" hangingPunct="0">
                  <a:buClr>
                    <a:srgbClr val="000000"/>
                  </a:buClr>
                  <a:buSzPct val="100000"/>
                  <a:tabLst>
                    <a:tab pos="0" algn="l"/>
                    <a:tab pos="914354" algn="l"/>
                    <a:tab pos="1828709" algn="l"/>
                    <a:tab pos="2743062" algn="l"/>
                    <a:tab pos="3657418" algn="l"/>
                    <a:tab pos="4571772" algn="l"/>
                    <a:tab pos="5486126" algn="l"/>
                    <a:tab pos="6400480" algn="l"/>
                    <a:tab pos="7314834" algn="l"/>
                    <a:tab pos="8229189" algn="l"/>
                    <a:tab pos="9143542" algn="l"/>
                    <a:tab pos="10057898" algn="l"/>
                  </a:tabLst>
                </a:pPr>
                <a:endParaRPr lang="en-GB" dirty="0">
                  <a:latin typeface="Times New Roman" pitchFamily="18" charset="0"/>
                </a:endParaRPr>
              </a:p>
            </p:txBody>
          </p:sp>
        </p:grpSp>
        <p:grpSp>
          <p:nvGrpSpPr>
            <p:cNvPr id="31777" name="Group 11"/>
            <p:cNvGrpSpPr>
              <a:grpSpLocks/>
            </p:cNvGrpSpPr>
            <p:nvPr/>
          </p:nvGrpSpPr>
          <p:grpSpPr bwMode="auto">
            <a:xfrm>
              <a:off x="3552" y="1728"/>
              <a:ext cx="768" cy="384"/>
              <a:chOff x="1824" y="3408"/>
              <a:chExt cx="768" cy="384"/>
            </a:xfrm>
          </p:grpSpPr>
          <p:sp>
            <p:nvSpPr>
              <p:cNvPr id="31781" name="Oval 12"/>
              <p:cNvSpPr>
                <a:spLocks noChangeArrowheads="1"/>
              </p:cNvSpPr>
              <p:nvPr/>
            </p:nvSpPr>
            <p:spPr bwMode="auto">
              <a:xfrm>
                <a:off x="1824" y="3408"/>
                <a:ext cx="768" cy="384"/>
              </a:xfrm>
              <a:prstGeom prst="ellipse">
                <a:avLst/>
              </a:prstGeom>
              <a:noFill/>
              <a:ln w="936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782" name="Text Box 13"/>
              <p:cNvSpPr txBox="1">
                <a:spLocks noChangeArrowheads="1"/>
              </p:cNvSpPr>
              <p:nvPr/>
            </p:nvSpPr>
            <p:spPr bwMode="auto">
              <a:xfrm>
                <a:off x="2148" y="3472"/>
                <a:ext cx="117" cy="25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90000" tIns="46800" rIns="90000" bIns="46800" anchor="ctr">
                <a:spAutoFit/>
              </a:bodyPr>
              <a:lstStyle/>
              <a:p>
                <a:pPr algn="ctr" eaLnBrk="0" hangingPunct="0">
                  <a:buClr>
                    <a:srgbClr val="000000"/>
                  </a:buClr>
                  <a:buSzPct val="100000"/>
                  <a:tabLst>
                    <a:tab pos="0" algn="l"/>
                    <a:tab pos="914354" algn="l"/>
                    <a:tab pos="1828709" algn="l"/>
                    <a:tab pos="2743062" algn="l"/>
                    <a:tab pos="3657418" algn="l"/>
                    <a:tab pos="4571772" algn="l"/>
                    <a:tab pos="5486126" algn="l"/>
                    <a:tab pos="6400480" algn="l"/>
                    <a:tab pos="7314834" algn="l"/>
                    <a:tab pos="8229189" algn="l"/>
                    <a:tab pos="9143542" algn="l"/>
                    <a:tab pos="10057898" algn="l"/>
                  </a:tabLst>
                </a:pPr>
                <a:endParaRPr lang="en-GB" dirty="0">
                  <a:latin typeface="Times New Roman" pitchFamily="18" charset="0"/>
                </a:endParaRPr>
              </a:p>
            </p:txBody>
          </p:sp>
        </p:grpSp>
        <p:sp>
          <p:nvSpPr>
            <p:cNvPr id="31778" name="Line 14"/>
            <p:cNvSpPr>
              <a:spLocks noChangeShapeType="1"/>
            </p:cNvSpPr>
            <p:nvPr/>
          </p:nvSpPr>
          <p:spPr bwMode="auto">
            <a:xfrm flipH="1">
              <a:off x="3983" y="1440"/>
              <a:ext cx="578" cy="288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779" name="Line 15"/>
            <p:cNvSpPr>
              <a:spLocks noChangeShapeType="1"/>
            </p:cNvSpPr>
            <p:nvPr/>
          </p:nvSpPr>
          <p:spPr bwMode="auto">
            <a:xfrm>
              <a:off x="4560" y="1440"/>
              <a:ext cx="528" cy="288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780" name="Line 16"/>
            <p:cNvSpPr>
              <a:spLocks noChangeShapeType="1"/>
            </p:cNvSpPr>
            <p:nvPr/>
          </p:nvSpPr>
          <p:spPr bwMode="auto">
            <a:xfrm>
              <a:off x="4320" y="1920"/>
              <a:ext cx="480" cy="1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1749" name="Rectangle 18"/>
          <p:cNvSpPr>
            <a:spLocks noChangeArrowheads="1"/>
          </p:cNvSpPr>
          <p:nvPr/>
        </p:nvSpPr>
        <p:spPr bwMode="auto">
          <a:xfrm>
            <a:off x="2057400" y="2337843"/>
            <a:ext cx="228600" cy="228600"/>
          </a:xfrm>
          <a:prstGeom prst="rect">
            <a:avLst/>
          </a:prstGeom>
          <a:solidFill>
            <a:srgbClr val="33CC3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31750" name="Rectangle 19"/>
          <p:cNvSpPr>
            <a:spLocks noChangeArrowheads="1"/>
          </p:cNvSpPr>
          <p:nvPr/>
        </p:nvSpPr>
        <p:spPr bwMode="auto">
          <a:xfrm>
            <a:off x="2362200" y="2337843"/>
            <a:ext cx="228600" cy="228600"/>
          </a:xfrm>
          <a:prstGeom prst="rect">
            <a:avLst/>
          </a:prstGeom>
          <a:solidFill>
            <a:srgbClr val="3333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31751" name="Rectangle 21"/>
          <p:cNvSpPr>
            <a:spLocks noChangeArrowheads="1"/>
          </p:cNvSpPr>
          <p:nvPr/>
        </p:nvSpPr>
        <p:spPr bwMode="auto">
          <a:xfrm>
            <a:off x="4038600" y="2337843"/>
            <a:ext cx="228600" cy="228600"/>
          </a:xfrm>
          <a:prstGeom prst="rect">
            <a:avLst/>
          </a:prstGeom>
          <a:solidFill>
            <a:srgbClr val="33CC3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31752" name="Rectangle 22"/>
          <p:cNvSpPr>
            <a:spLocks noChangeArrowheads="1"/>
          </p:cNvSpPr>
          <p:nvPr/>
        </p:nvSpPr>
        <p:spPr bwMode="auto">
          <a:xfrm>
            <a:off x="2743200" y="1347243"/>
            <a:ext cx="838200" cy="228600"/>
          </a:xfrm>
          <a:prstGeom prst="rect">
            <a:avLst/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31753" name="Rectangle 23"/>
          <p:cNvSpPr>
            <a:spLocks noChangeArrowheads="1"/>
          </p:cNvSpPr>
          <p:nvPr/>
        </p:nvSpPr>
        <p:spPr bwMode="auto">
          <a:xfrm>
            <a:off x="4343400" y="2337843"/>
            <a:ext cx="228600" cy="228600"/>
          </a:xfrm>
          <a:prstGeom prst="rect">
            <a:avLst/>
          </a:prstGeom>
          <a:solidFill>
            <a:srgbClr val="3333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grpSp>
        <p:nvGrpSpPr>
          <p:cNvPr id="31754" name="Group 24"/>
          <p:cNvGrpSpPr>
            <a:grpSpLocks/>
          </p:cNvGrpSpPr>
          <p:nvPr/>
        </p:nvGrpSpPr>
        <p:grpSpPr bwMode="auto">
          <a:xfrm>
            <a:off x="1600200" y="3252243"/>
            <a:ext cx="3124200" cy="1524000"/>
            <a:chOff x="3552" y="1056"/>
            <a:chExt cx="2016" cy="1056"/>
          </a:xfrm>
        </p:grpSpPr>
        <p:grpSp>
          <p:nvGrpSpPr>
            <p:cNvPr id="31763" name="Group 25"/>
            <p:cNvGrpSpPr>
              <a:grpSpLocks/>
            </p:cNvGrpSpPr>
            <p:nvPr/>
          </p:nvGrpSpPr>
          <p:grpSpPr bwMode="auto">
            <a:xfrm>
              <a:off x="4176" y="1056"/>
              <a:ext cx="768" cy="384"/>
              <a:chOff x="2448" y="2736"/>
              <a:chExt cx="768" cy="384"/>
            </a:xfrm>
          </p:grpSpPr>
          <p:sp>
            <p:nvSpPr>
              <p:cNvPr id="31773" name="Oval 26"/>
              <p:cNvSpPr>
                <a:spLocks noChangeArrowheads="1"/>
              </p:cNvSpPr>
              <p:nvPr/>
            </p:nvSpPr>
            <p:spPr bwMode="auto">
              <a:xfrm>
                <a:off x="2448" y="2736"/>
                <a:ext cx="768" cy="384"/>
              </a:xfrm>
              <a:prstGeom prst="ellipse">
                <a:avLst/>
              </a:prstGeom>
              <a:noFill/>
              <a:ln w="936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774" name="Text Box 27"/>
              <p:cNvSpPr txBox="1">
                <a:spLocks noChangeArrowheads="1"/>
              </p:cNvSpPr>
              <p:nvPr/>
            </p:nvSpPr>
            <p:spPr bwMode="auto">
              <a:xfrm>
                <a:off x="2772" y="2800"/>
                <a:ext cx="117" cy="25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90000" tIns="46800" rIns="90000" bIns="46800" anchor="ctr">
                <a:spAutoFit/>
              </a:bodyPr>
              <a:lstStyle/>
              <a:p>
                <a:pPr algn="ctr" eaLnBrk="0" hangingPunct="0">
                  <a:buClr>
                    <a:srgbClr val="000000"/>
                  </a:buClr>
                  <a:buSzPct val="100000"/>
                  <a:tabLst>
                    <a:tab pos="0" algn="l"/>
                    <a:tab pos="914354" algn="l"/>
                    <a:tab pos="1828709" algn="l"/>
                    <a:tab pos="2743062" algn="l"/>
                    <a:tab pos="3657418" algn="l"/>
                    <a:tab pos="4571772" algn="l"/>
                    <a:tab pos="5486126" algn="l"/>
                    <a:tab pos="6400480" algn="l"/>
                    <a:tab pos="7314834" algn="l"/>
                    <a:tab pos="8229189" algn="l"/>
                    <a:tab pos="9143542" algn="l"/>
                    <a:tab pos="10057898" algn="l"/>
                  </a:tabLst>
                </a:pPr>
                <a:endParaRPr lang="en-GB" dirty="0">
                  <a:latin typeface="Times New Roman" pitchFamily="18" charset="0"/>
                </a:endParaRPr>
              </a:p>
            </p:txBody>
          </p:sp>
        </p:grpSp>
        <p:grpSp>
          <p:nvGrpSpPr>
            <p:cNvPr id="31764" name="Group 28"/>
            <p:cNvGrpSpPr>
              <a:grpSpLocks/>
            </p:cNvGrpSpPr>
            <p:nvPr/>
          </p:nvGrpSpPr>
          <p:grpSpPr bwMode="auto">
            <a:xfrm>
              <a:off x="4800" y="1728"/>
              <a:ext cx="768" cy="384"/>
              <a:chOff x="3072" y="3408"/>
              <a:chExt cx="768" cy="384"/>
            </a:xfrm>
          </p:grpSpPr>
          <p:sp>
            <p:nvSpPr>
              <p:cNvPr id="31771" name="Oval 29"/>
              <p:cNvSpPr>
                <a:spLocks noChangeArrowheads="1"/>
              </p:cNvSpPr>
              <p:nvPr/>
            </p:nvSpPr>
            <p:spPr bwMode="auto">
              <a:xfrm>
                <a:off x="3072" y="3408"/>
                <a:ext cx="768" cy="384"/>
              </a:xfrm>
              <a:prstGeom prst="ellipse">
                <a:avLst/>
              </a:prstGeom>
              <a:noFill/>
              <a:ln w="936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772" name="Text Box 30"/>
              <p:cNvSpPr txBox="1">
                <a:spLocks noChangeArrowheads="1"/>
              </p:cNvSpPr>
              <p:nvPr/>
            </p:nvSpPr>
            <p:spPr bwMode="auto">
              <a:xfrm>
                <a:off x="3396" y="3472"/>
                <a:ext cx="117" cy="25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90000" tIns="46800" rIns="90000" bIns="46800" anchor="ctr">
                <a:spAutoFit/>
              </a:bodyPr>
              <a:lstStyle/>
              <a:p>
                <a:pPr algn="ctr" eaLnBrk="0" hangingPunct="0">
                  <a:buClr>
                    <a:srgbClr val="000000"/>
                  </a:buClr>
                  <a:buSzPct val="100000"/>
                  <a:tabLst>
                    <a:tab pos="0" algn="l"/>
                    <a:tab pos="914354" algn="l"/>
                    <a:tab pos="1828709" algn="l"/>
                    <a:tab pos="2743062" algn="l"/>
                    <a:tab pos="3657418" algn="l"/>
                    <a:tab pos="4571772" algn="l"/>
                    <a:tab pos="5486126" algn="l"/>
                    <a:tab pos="6400480" algn="l"/>
                    <a:tab pos="7314834" algn="l"/>
                    <a:tab pos="8229189" algn="l"/>
                    <a:tab pos="9143542" algn="l"/>
                    <a:tab pos="10057898" algn="l"/>
                  </a:tabLst>
                </a:pPr>
                <a:endParaRPr lang="en-GB" dirty="0">
                  <a:latin typeface="Times New Roman" pitchFamily="18" charset="0"/>
                </a:endParaRPr>
              </a:p>
            </p:txBody>
          </p:sp>
        </p:grpSp>
        <p:grpSp>
          <p:nvGrpSpPr>
            <p:cNvPr id="31765" name="Group 31"/>
            <p:cNvGrpSpPr>
              <a:grpSpLocks/>
            </p:cNvGrpSpPr>
            <p:nvPr/>
          </p:nvGrpSpPr>
          <p:grpSpPr bwMode="auto">
            <a:xfrm>
              <a:off x="3552" y="1728"/>
              <a:ext cx="768" cy="384"/>
              <a:chOff x="1824" y="3408"/>
              <a:chExt cx="768" cy="384"/>
            </a:xfrm>
          </p:grpSpPr>
          <p:sp>
            <p:nvSpPr>
              <p:cNvPr id="31769" name="Oval 32"/>
              <p:cNvSpPr>
                <a:spLocks noChangeArrowheads="1"/>
              </p:cNvSpPr>
              <p:nvPr/>
            </p:nvSpPr>
            <p:spPr bwMode="auto">
              <a:xfrm>
                <a:off x="1824" y="3408"/>
                <a:ext cx="768" cy="384"/>
              </a:xfrm>
              <a:prstGeom prst="ellipse">
                <a:avLst/>
              </a:prstGeom>
              <a:noFill/>
              <a:ln w="936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770" name="Text Box 33"/>
              <p:cNvSpPr txBox="1">
                <a:spLocks noChangeArrowheads="1"/>
              </p:cNvSpPr>
              <p:nvPr/>
            </p:nvSpPr>
            <p:spPr bwMode="auto">
              <a:xfrm>
                <a:off x="2148" y="3472"/>
                <a:ext cx="117" cy="25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90000" tIns="46800" rIns="90000" bIns="46800" anchor="ctr">
                <a:spAutoFit/>
              </a:bodyPr>
              <a:lstStyle/>
              <a:p>
                <a:pPr algn="ctr" eaLnBrk="0" hangingPunct="0">
                  <a:buClr>
                    <a:srgbClr val="000000"/>
                  </a:buClr>
                  <a:buSzPct val="100000"/>
                  <a:tabLst>
                    <a:tab pos="0" algn="l"/>
                    <a:tab pos="914354" algn="l"/>
                    <a:tab pos="1828709" algn="l"/>
                    <a:tab pos="2743062" algn="l"/>
                    <a:tab pos="3657418" algn="l"/>
                    <a:tab pos="4571772" algn="l"/>
                    <a:tab pos="5486126" algn="l"/>
                    <a:tab pos="6400480" algn="l"/>
                    <a:tab pos="7314834" algn="l"/>
                    <a:tab pos="8229189" algn="l"/>
                    <a:tab pos="9143542" algn="l"/>
                    <a:tab pos="10057898" algn="l"/>
                  </a:tabLst>
                </a:pPr>
                <a:endParaRPr lang="en-GB" dirty="0">
                  <a:latin typeface="Times New Roman" pitchFamily="18" charset="0"/>
                </a:endParaRPr>
              </a:p>
            </p:txBody>
          </p:sp>
        </p:grpSp>
        <p:sp>
          <p:nvSpPr>
            <p:cNvPr id="31766" name="Line 34"/>
            <p:cNvSpPr>
              <a:spLocks noChangeShapeType="1"/>
            </p:cNvSpPr>
            <p:nvPr/>
          </p:nvSpPr>
          <p:spPr bwMode="auto">
            <a:xfrm flipH="1">
              <a:off x="3983" y="1440"/>
              <a:ext cx="578" cy="288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767" name="Line 35"/>
            <p:cNvSpPr>
              <a:spLocks noChangeShapeType="1"/>
            </p:cNvSpPr>
            <p:nvPr/>
          </p:nvSpPr>
          <p:spPr bwMode="auto">
            <a:xfrm>
              <a:off x="4560" y="1440"/>
              <a:ext cx="528" cy="288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768" name="Line 36"/>
            <p:cNvSpPr>
              <a:spLocks noChangeShapeType="1"/>
            </p:cNvSpPr>
            <p:nvPr/>
          </p:nvSpPr>
          <p:spPr bwMode="auto">
            <a:xfrm>
              <a:off x="4320" y="1920"/>
              <a:ext cx="480" cy="1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1755" name="Rectangle 37"/>
          <p:cNvSpPr>
            <a:spLocks noChangeArrowheads="1"/>
          </p:cNvSpPr>
          <p:nvPr/>
        </p:nvSpPr>
        <p:spPr bwMode="auto">
          <a:xfrm>
            <a:off x="1752600" y="4395243"/>
            <a:ext cx="228600" cy="228600"/>
          </a:xfrm>
          <a:prstGeom prst="rect">
            <a:avLst/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31756" name="Rectangle 40"/>
          <p:cNvSpPr>
            <a:spLocks noChangeArrowheads="1"/>
          </p:cNvSpPr>
          <p:nvPr/>
        </p:nvSpPr>
        <p:spPr bwMode="auto">
          <a:xfrm>
            <a:off x="3733800" y="4395243"/>
            <a:ext cx="228600" cy="228600"/>
          </a:xfrm>
          <a:prstGeom prst="rect">
            <a:avLst/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31757" name="Rectangle 43"/>
          <p:cNvSpPr>
            <a:spLocks noChangeArrowheads="1"/>
          </p:cNvSpPr>
          <p:nvPr/>
        </p:nvSpPr>
        <p:spPr bwMode="auto">
          <a:xfrm>
            <a:off x="2743200" y="3404643"/>
            <a:ext cx="228600" cy="228600"/>
          </a:xfrm>
          <a:prstGeom prst="rect">
            <a:avLst/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31758" name="Rectangle 45"/>
          <p:cNvSpPr>
            <a:spLocks noChangeArrowheads="1"/>
          </p:cNvSpPr>
          <p:nvPr/>
        </p:nvSpPr>
        <p:spPr bwMode="auto">
          <a:xfrm>
            <a:off x="3352800" y="3404643"/>
            <a:ext cx="228600" cy="228600"/>
          </a:xfrm>
          <a:prstGeom prst="rect">
            <a:avLst/>
          </a:prstGeom>
          <a:solidFill>
            <a:srgbClr val="3333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31759" name="Rectangle 46"/>
          <p:cNvSpPr>
            <a:spLocks noChangeArrowheads="1"/>
          </p:cNvSpPr>
          <p:nvPr/>
        </p:nvSpPr>
        <p:spPr bwMode="auto">
          <a:xfrm>
            <a:off x="2362200" y="4395243"/>
            <a:ext cx="228600" cy="228600"/>
          </a:xfrm>
          <a:prstGeom prst="rect">
            <a:avLst/>
          </a:prstGeom>
          <a:solidFill>
            <a:srgbClr val="3333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31760" name="Rectangle 47"/>
          <p:cNvSpPr>
            <a:spLocks noChangeArrowheads="1"/>
          </p:cNvSpPr>
          <p:nvPr/>
        </p:nvSpPr>
        <p:spPr bwMode="auto">
          <a:xfrm>
            <a:off x="4343400" y="4395243"/>
            <a:ext cx="228600" cy="228600"/>
          </a:xfrm>
          <a:prstGeom prst="rect">
            <a:avLst/>
          </a:prstGeom>
          <a:solidFill>
            <a:srgbClr val="3333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31761" name="Text Box 48"/>
          <p:cNvSpPr txBox="1">
            <a:spLocks noChangeArrowheads="1"/>
          </p:cNvSpPr>
          <p:nvPr/>
        </p:nvSpPr>
        <p:spPr bwMode="auto">
          <a:xfrm>
            <a:off x="2438400" y="5004844"/>
            <a:ext cx="1752600" cy="6463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i="1" dirty="0">
                <a:latin typeface="Calibri" pitchFamily="34" charset="0"/>
              </a:rPr>
              <a:t>What went wrong here?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76200"/>
            <a:ext cx="12192000" cy="1143000"/>
          </a:xfrm>
        </p:spPr>
        <p:txBody>
          <a:bodyPr/>
          <a:lstStyle/>
          <a:p>
            <a:r>
              <a:rPr lang="fa-IR" sz="3600" dirty="0" smtClean="0"/>
              <a:t>دموی کنترل پیشکیرانه</a:t>
            </a:r>
            <a:endParaRPr lang="en-US" sz="3600" dirty="0"/>
          </a:p>
        </p:txBody>
      </p:sp>
      <p:pic>
        <p:nvPicPr>
          <p:cNvPr id="3" name="Coloring--backtracking with forward checking -- complex graph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34369" y="1143000"/>
            <a:ext cx="8323263" cy="5202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152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76200"/>
            <a:ext cx="12192000" cy="1143000"/>
          </a:xfrm>
        </p:spPr>
        <p:txBody>
          <a:bodyPr/>
          <a:lstStyle/>
          <a:p>
            <a:r>
              <a:rPr lang="fa-IR" sz="3600" dirty="0" smtClean="0"/>
              <a:t>دموی سازگاری کمانها</a:t>
            </a:r>
            <a:endParaRPr lang="en-US" sz="3600" dirty="0"/>
          </a:p>
        </p:txBody>
      </p:sp>
      <p:pic>
        <p:nvPicPr>
          <p:cNvPr id="3" name="Coloring--backtracking with arc consistency -- complex graph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85950" y="1143000"/>
            <a:ext cx="8420100" cy="5262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496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ترتیب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90602" y="1371982"/>
            <a:ext cx="10218735" cy="490461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4122790"/>
            <a:ext cx="5301081" cy="2539999"/>
          </a:xfrm>
          <a:prstGeom prst="rect">
            <a:avLst/>
          </a:prstGeom>
          <a:noFill/>
        </p:spPr>
      </p:pic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rtl="1" eaLnBrk="1" hangingPunct="1"/>
            <a:r>
              <a:rPr lang="fa-IR" dirty="0" smtClean="0"/>
              <a:t>ترتیب: </a:t>
            </a:r>
            <a:r>
              <a:rPr lang="en-US" dirty="0" smtClean="0"/>
              <a:t>Minimum Remaining Values</a:t>
            </a:r>
          </a:p>
        </p:txBody>
      </p:sp>
      <p:sp>
        <p:nvSpPr>
          <p:cNvPr id="923651" name="Rectangle 3"/>
          <p:cNvSpPr>
            <a:spLocks noGrp="1" noChangeArrowheads="1"/>
          </p:cNvSpPr>
          <p:nvPr>
            <p:ph idx="1"/>
          </p:nvPr>
        </p:nvSpPr>
        <p:spPr>
          <a:xfrm>
            <a:off x="431800" y="1371601"/>
            <a:ext cx="11379200" cy="4729164"/>
          </a:xfrm>
        </p:spPr>
        <p:txBody>
          <a:bodyPr/>
          <a:lstStyle/>
          <a:p>
            <a:pPr algn="r" rtl="1" eaLnBrk="1" hangingPunct="1"/>
            <a:r>
              <a:rPr lang="fa-IR" sz="2800" dirty="0" smtClean="0"/>
              <a:t>از حالتی ادامه دهید که تعداد مقادیر قابل قبول کمتری برایش باقیمانده باشد. </a:t>
            </a:r>
          </a:p>
          <a:p>
            <a:pPr algn="r" rtl="1" eaLnBrk="1" hangingPunct="1"/>
            <a:r>
              <a:rPr lang="fa-IR" sz="2800" dirty="0" smtClean="0"/>
              <a:t>اسم دیگر این روش محدودترین متغییر است</a:t>
            </a:r>
            <a:endParaRPr lang="en-US" sz="2800" dirty="0"/>
          </a:p>
          <a:p>
            <a:pPr lvl="1" algn="r" rtl="1" eaLnBrk="1" hangingPunct="1"/>
            <a:endParaRPr lang="en-US" sz="2400" dirty="0"/>
          </a:p>
          <a:p>
            <a:pPr lvl="1" algn="r" rtl="1" eaLnBrk="1" hangingPunct="1"/>
            <a:endParaRPr lang="en-US" sz="2400" dirty="0"/>
          </a:p>
          <a:p>
            <a:pPr lvl="1" algn="r" rtl="1" eaLnBrk="1" hangingPunct="1"/>
            <a:endParaRPr lang="en-US" sz="2400" dirty="0"/>
          </a:p>
          <a:p>
            <a:pPr lvl="1" algn="r" rtl="1" eaLnBrk="1" hangingPunct="1"/>
            <a:endParaRPr lang="en-US" sz="2400" dirty="0"/>
          </a:p>
          <a:p>
            <a:pPr lvl="1" algn="r" rtl="1" eaLnBrk="1" hangingPunct="1"/>
            <a:endParaRPr lang="en-US" sz="2400" dirty="0"/>
          </a:p>
          <a:p>
            <a:pPr algn="r" rtl="1" eaLnBrk="1" hangingPunct="1"/>
            <a:r>
              <a:rPr lang="fa-IR" sz="2800" dirty="0" smtClean="0"/>
              <a:t>چرا؟</a:t>
            </a:r>
          </a:p>
          <a:p>
            <a:pPr algn="r" rtl="1" eaLnBrk="1" hangingPunct="1"/>
            <a:r>
              <a:rPr lang="fa-IR" sz="2800" dirty="0" smtClean="0"/>
              <a:t>این ترتیب زودتر منجر به وقوع شکست می شود.</a:t>
            </a:r>
            <a:endParaRPr lang="en-US" sz="2800" dirty="0"/>
          </a:p>
        </p:txBody>
      </p:sp>
      <p:pic>
        <p:nvPicPr>
          <p:cNvPr id="23556" name="Picture 4"/>
          <p:cNvPicPr>
            <a:picLocks noChangeAspect="1" noChangeArrowheads="1"/>
          </p:cNvPicPr>
          <p:nvPr/>
        </p:nvPicPr>
        <p:blipFill>
          <a:blip r:embed="rId3" cstate="print"/>
          <a:srcRect l="476" t="2130"/>
          <a:stretch>
            <a:fillRect/>
          </a:stretch>
        </p:blipFill>
        <p:spPr bwMode="auto">
          <a:xfrm>
            <a:off x="1970741" y="2672975"/>
            <a:ext cx="8435323" cy="14418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3606800" y="2641599"/>
            <a:ext cx="2209800" cy="1524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816600" y="2565399"/>
            <a:ext cx="2286000" cy="1524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102600" y="2489198"/>
            <a:ext cx="2286000" cy="16256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anchor="ctr"/>
          <a:lstStyle/>
          <a:p>
            <a:pPr algn="ctr"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6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65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1000" y="3962400"/>
            <a:ext cx="4772915" cy="2285998"/>
          </a:xfrm>
          <a:prstGeom prst="rect">
            <a:avLst/>
          </a:prstGeom>
          <a:noFill/>
        </p:spPr>
      </p:pic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rtl="1" eaLnBrk="1" hangingPunct="1"/>
            <a:r>
              <a:rPr lang="fa-IR" dirty="0" smtClean="0"/>
              <a:t>ترتیب:</a:t>
            </a:r>
            <a:r>
              <a:rPr lang="en-US" dirty="0" smtClean="0"/>
              <a:t>Least Constraining Value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idx="1"/>
          </p:nvPr>
        </p:nvSpPr>
        <p:spPr>
          <a:xfrm>
            <a:off x="5105400" y="1385299"/>
            <a:ext cx="7086600" cy="4572000"/>
          </a:xfrm>
        </p:spPr>
        <p:txBody>
          <a:bodyPr/>
          <a:lstStyle/>
          <a:p>
            <a:pPr algn="r" rtl="1" eaLnBrk="1" hangingPunct="1">
              <a:lnSpc>
                <a:spcPct val="90000"/>
              </a:lnSpc>
            </a:pPr>
            <a:r>
              <a:rPr lang="fa-IR" sz="2800" dirty="0" smtClean="0"/>
              <a:t>مقداری را انتخاب کنید که آزادی عمل بیشتری دارد</a:t>
            </a:r>
            <a:endParaRPr lang="en-US" sz="2800" dirty="0"/>
          </a:p>
          <a:p>
            <a:pPr lvl="1" algn="r" rtl="1">
              <a:lnSpc>
                <a:spcPct val="90000"/>
              </a:lnSpc>
            </a:pPr>
            <a:r>
              <a:rPr lang="fa-IR" sz="2400" dirty="0" smtClean="0"/>
              <a:t>یعنی مقداری را برای حالت جاری انتخاب کنید که به حالتهای باقیمانده آسیب کمتری می رساند</a:t>
            </a:r>
            <a:endParaRPr lang="en-US" sz="2400" i="1" dirty="0"/>
          </a:p>
          <a:p>
            <a:pPr lvl="1" algn="r" rtl="1" eaLnBrk="1" hangingPunct="1">
              <a:lnSpc>
                <a:spcPct val="90000"/>
              </a:lnSpc>
            </a:pPr>
            <a:r>
              <a:rPr lang="fa-IR" sz="2400" dirty="0" smtClean="0"/>
              <a:t>برای پیدا کردن این مقدار، باید فیلتر کردن را چند بار تکرارکنیم</a:t>
            </a:r>
            <a:endParaRPr lang="en-US" sz="2400" dirty="0"/>
          </a:p>
          <a:p>
            <a:pPr lvl="1" algn="r" rtl="1" eaLnBrk="1" hangingPunct="1">
              <a:lnSpc>
                <a:spcPct val="90000"/>
              </a:lnSpc>
            </a:pPr>
            <a:endParaRPr lang="en-US" sz="2400" dirty="0"/>
          </a:p>
          <a:p>
            <a:pPr algn="r" rtl="1" eaLnBrk="1" hangingPunct="1">
              <a:lnSpc>
                <a:spcPct val="90000"/>
              </a:lnSpc>
            </a:pPr>
            <a:r>
              <a:rPr lang="fa-IR" sz="2800" dirty="0" smtClean="0"/>
              <a:t>چرا؟</a:t>
            </a:r>
            <a:endParaRPr lang="en-US" sz="2800" dirty="0"/>
          </a:p>
          <a:p>
            <a:pPr algn="r" rtl="1" eaLnBrk="1" hangingPunct="1">
              <a:lnSpc>
                <a:spcPct val="90000"/>
              </a:lnSpc>
            </a:pPr>
            <a:endParaRPr lang="en-US" sz="2800" dirty="0"/>
          </a:p>
          <a:p>
            <a:pPr algn="r" rtl="1" eaLnBrk="1" hangingPunct="1">
              <a:lnSpc>
                <a:spcPct val="90000"/>
              </a:lnSpc>
            </a:pPr>
            <a:r>
              <a:rPr lang="fa-IR" sz="2800" dirty="0" smtClean="0"/>
              <a:t>ترکیب این دو روش ما را قادر می سازد تا مساله 1000 وزیر را قابل حل کنیم. </a:t>
            </a:r>
            <a:endParaRPr lang="en-US" sz="2800" dirty="0"/>
          </a:p>
        </p:txBody>
      </p:sp>
      <p:pic>
        <p:nvPicPr>
          <p:cNvPr id="25604" name="Picture 4"/>
          <p:cNvPicPr>
            <a:picLocks noChangeAspect="1" noChangeArrowheads="1"/>
          </p:cNvPicPr>
          <p:nvPr/>
        </p:nvPicPr>
        <p:blipFill>
          <a:blip r:embed="rId3" cstate="print"/>
          <a:srcRect l="288" t="900"/>
          <a:stretch>
            <a:fillRect/>
          </a:stretch>
        </p:blipFill>
        <p:spPr bwMode="auto">
          <a:xfrm>
            <a:off x="685800" y="1371600"/>
            <a:ext cx="3621741" cy="24683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a-IR" sz="4000" dirty="0"/>
              <a:t>مسائل ارضای محدودیت</a:t>
            </a:r>
            <a:endParaRPr lang="en-US" sz="4000" dirty="0"/>
          </a:p>
        </p:txBody>
      </p:sp>
      <p:sp>
        <p:nvSpPr>
          <p:cNvPr id="6147" name="Rectangle 3"/>
          <p:cNvSpPr>
            <a:spLocks noGrp="1" noChangeArrowheads="1"/>
          </p:cNvSpPr>
          <p:nvPr>
            <p:ph idx="1"/>
          </p:nvPr>
        </p:nvSpPr>
        <p:spPr>
          <a:xfrm>
            <a:off x="5334000" y="1371282"/>
            <a:ext cx="6096000" cy="5029200"/>
          </a:xfrm>
        </p:spPr>
        <p:txBody>
          <a:bodyPr/>
          <a:lstStyle/>
          <a:p>
            <a:pPr algn="r" rtl="1" eaLnBrk="1" hangingPunct="1">
              <a:lnSpc>
                <a:spcPct val="80000"/>
              </a:lnSpc>
            </a:pPr>
            <a:r>
              <a:rPr lang="fa-IR" sz="2000" dirty="0" smtClean="0"/>
              <a:t>مسائل استاندارد جستجو: </a:t>
            </a:r>
            <a:endParaRPr lang="en-US" sz="2000" dirty="0"/>
          </a:p>
          <a:p>
            <a:pPr lvl="1" algn="r" rtl="1" eaLnBrk="1" hangingPunct="1">
              <a:lnSpc>
                <a:spcPct val="80000"/>
              </a:lnSpc>
            </a:pPr>
            <a:r>
              <a:rPr lang="fa-IR" sz="1900" dirty="0" smtClean="0"/>
              <a:t>حالت شبیه یک جعبه ی سیاه است.</a:t>
            </a:r>
            <a:endParaRPr lang="en-US" sz="1900" dirty="0"/>
          </a:p>
          <a:p>
            <a:pPr lvl="1" algn="r" rtl="1" eaLnBrk="1" hangingPunct="1">
              <a:lnSpc>
                <a:spcPct val="80000"/>
              </a:lnSpc>
            </a:pPr>
            <a:r>
              <a:rPr lang="fa-IR" sz="1900" dirty="0" smtClean="0"/>
              <a:t>یک تابع داریم که به ما می گوید که آیا حالت فعلی با حالت هدف برابر است.</a:t>
            </a:r>
            <a:endParaRPr lang="en-US" sz="1900" dirty="0"/>
          </a:p>
          <a:p>
            <a:pPr lvl="1" algn="r" rtl="1" eaLnBrk="1" hangingPunct="1">
              <a:lnSpc>
                <a:spcPct val="80000"/>
              </a:lnSpc>
            </a:pPr>
            <a:r>
              <a:rPr lang="fa-IR" sz="1900" dirty="0" smtClean="0"/>
              <a:t>یک تابع داریم که حالتهای بعدی را برای ما مشخص می کند. </a:t>
            </a:r>
            <a:endParaRPr lang="en-US" sz="1900" dirty="0"/>
          </a:p>
          <a:p>
            <a:pPr lvl="1" algn="r" rtl="1" eaLnBrk="1" hangingPunct="1">
              <a:lnSpc>
                <a:spcPct val="80000"/>
              </a:lnSpc>
            </a:pPr>
            <a:endParaRPr lang="en-US" sz="1900" dirty="0"/>
          </a:p>
          <a:p>
            <a:pPr algn="r" rtl="1" eaLnBrk="1" hangingPunct="1">
              <a:lnSpc>
                <a:spcPct val="80000"/>
              </a:lnSpc>
            </a:pPr>
            <a:r>
              <a:rPr lang="fa-IR" sz="2000" dirty="0" smtClean="0"/>
              <a:t>مسائل ارضای محدودیت </a:t>
            </a:r>
            <a:r>
              <a:rPr lang="en-US" sz="2000" dirty="0" smtClean="0"/>
              <a:t>(CSP)</a:t>
            </a:r>
            <a:r>
              <a:rPr lang="fa-IR" sz="2000" dirty="0" smtClean="0"/>
              <a:t>: </a:t>
            </a:r>
            <a:endParaRPr lang="en-US" sz="2000" dirty="0"/>
          </a:p>
          <a:p>
            <a:pPr lvl="1" algn="r" rtl="1" eaLnBrk="1" hangingPunct="1">
              <a:lnSpc>
                <a:spcPct val="80000"/>
              </a:lnSpc>
            </a:pPr>
            <a:r>
              <a:rPr lang="fa-IR" sz="1900" dirty="0" smtClean="0"/>
              <a:t>یک زیرمجموعه ی خاص از مسائل جستجو</a:t>
            </a:r>
            <a:endParaRPr lang="en-US" sz="1900" dirty="0"/>
          </a:p>
          <a:p>
            <a:pPr lvl="1" algn="r" rtl="1" eaLnBrk="1" hangingPunct="1">
              <a:lnSpc>
                <a:spcPct val="80000"/>
              </a:lnSpc>
            </a:pPr>
            <a:r>
              <a:rPr lang="fa-IR" sz="1900" dirty="0" smtClean="0"/>
              <a:t>حالتها </a:t>
            </a:r>
            <a:r>
              <a:rPr lang="fa-IR" sz="1900" dirty="0" smtClean="0"/>
              <a:t>با </a:t>
            </a:r>
            <a:r>
              <a:rPr lang="fa-IR" sz="1900" dirty="0" smtClean="0"/>
              <a:t>متغییرهای </a:t>
            </a:r>
            <a:r>
              <a:rPr lang="en-US" sz="2000" b="1" i="1" dirty="0" smtClean="0">
                <a:solidFill>
                  <a:srgbClr val="CC0000"/>
                </a:solidFill>
                <a:latin typeface="Times New Roman" pitchFamily="18" charset="0"/>
              </a:rPr>
              <a:t>X</a:t>
            </a:r>
            <a:r>
              <a:rPr lang="en-US" sz="2000" b="1" i="1" baseline="-25000" dirty="0" smtClean="0">
                <a:solidFill>
                  <a:srgbClr val="CC0000"/>
                </a:solidFill>
                <a:latin typeface="Times New Roman" pitchFamily="18" charset="0"/>
              </a:rPr>
              <a:t>i</a:t>
            </a:r>
            <a:r>
              <a:rPr lang="en-US" sz="1900" dirty="0" smtClean="0"/>
              <a:t>  </a:t>
            </a:r>
            <a:r>
              <a:rPr lang="fa-IR" sz="1900" dirty="0"/>
              <a:t> </a:t>
            </a:r>
            <a:r>
              <a:rPr lang="fa-IR" sz="1900" dirty="0" smtClean="0"/>
              <a:t>تعریف می شوند که به دامنه ی  </a:t>
            </a:r>
            <a:r>
              <a:rPr lang="en-US" sz="2000" b="1" i="1" dirty="0" smtClean="0">
                <a:solidFill>
                  <a:srgbClr val="CC0000"/>
                </a:solidFill>
                <a:latin typeface="Times New Roman" pitchFamily="18" charset="0"/>
              </a:rPr>
              <a:t>D</a:t>
            </a:r>
            <a:r>
              <a:rPr lang="fa-IR" sz="2000" b="1" i="1" dirty="0" smtClean="0">
                <a:solidFill>
                  <a:srgbClr val="CC0000"/>
                </a:solidFill>
                <a:latin typeface="Times New Roman" pitchFamily="18" charset="0"/>
              </a:rPr>
              <a:t> </a:t>
            </a:r>
            <a:r>
              <a:rPr lang="fa-IR" sz="1900" dirty="0" smtClean="0"/>
              <a:t>متعلق هستند. </a:t>
            </a:r>
          </a:p>
          <a:p>
            <a:pPr lvl="1" algn="r" rtl="1" eaLnBrk="1" hangingPunct="1">
              <a:lnSpc>
                <a:spcPct val="80000"/>
              </a:lnSpc>
            </a:pPr>
            <a:r>
              <a:rPr lang="fa-IR" sz="1900" dirty="0" smtClean="0"/>
              <a:t>آزمایش هدف شامل تعدادی </a:t>
            </a:r>
            <a:r>
              <a:rPr lang="fa-IR" sz="1900" dirty="0" smtClean="0">
                <a:solidFill>
                  <a:srgbClr val="FF0000"/>
                </a:solidFill>
              </a:rPr>
              <a:t>محدودیت</a:t>
            </a:r>
            <a:r>
              <a:rPr lang="fa-IR" sz="1900" dirty="0" smtClean="0"/>
              <a:t> هستند که مقادیر قابل قبول متغییرها را تعیین می کنند. </a:t>
            </a:r>
          </a:p>
          <a:p>
            <a:pPr lvl="1" algn="r" rtl="1" eaLnBrk="1" hangingPunct="1">
              <a:lnSpc>
                <a:spcPct val="80000"/>
              </a:lnSpc>
            </a:pPr>
            <a:endParaRPr lang="en-US" sz="1900" i="1" baseline="-25000" dirty="0">
              <a:solidFill>
                <a:srgbClr val="CC0000"/>
              </a:solidFill>
            </a:endParaRPr>
          </a:p>
          <a:p>
            <a:pPr algn="r" rtl="1" eaLnBrk="1" hangingPunct="1">
              <a:lnSpc>
                <a:spcPct val="80000"/>
              </a:lnSpc>
            </a:pPr>
            <a:r>
              <a:rPr lang="fa-IR" sz="2000" dirty="0" smtClean="0"/>
              <a:t>مسائل </a:t>
            </a:r>
            <a:r>
              <a:rPr lang="en-US" sz="2000" dirty="0" smtClean="0"/>
              <a:t>CSP</a:t>
            </a:r>
            <a:r>
              <a:rPr lang="fa-IR" sz="2000" dirty="0" smtClean="0"/>
              <a:t> نمونه های ساده ای از </a:t>
            </a:r>
            <a:r>
              <a:rPr lang="fa-IR" sz="2000" i="1" dirty="0" smtClean="0"/>
              <a:t>زبان نمایش رسمی </a:t>
            </a:r>
            <a:r>
              <a:rPr lang="fa-IR" sz="2000" dirty="0" smtClean="0"/>
              <a:t>هستند. </a:t>
            </a:r>
            <a:endParaRPr lang="en-US" sz="2000" dirty="0"/>
          </a:p>
          <a:p>
            <a:pPr algn="r" rtl="1" eaLnBrk="1" hangingPunct="1">
              <a:lnSpc>
                <a:spcPct val="80000"/>
              </a:lnSpc>
            </a:pPr>
            <a:endParaRPr lang="fa-IR" sz="2000" i="1" dirty="0" smtClean="0"/>
          </a:p>
          <a:p>
            <a:pPr algn="r" rtl="1">
              <a:lnSpc>
                <a:spcPct val="80000"/>
              </a:lnSpc>
            </a:pPr>
            <a:r>
              <a:rPr lang="fa-IR" sz="2000" dirty="0"/>
              <a:t>ما نسبت </a:t>
            </a:r>
            <a:r>
              <a:rPr lang="fa-IR" sz="2000" dirty="0" smtClean="0"/>
              <a:t>به الگوریتمهای جستجوی استاندارد از الگوریتمهای عمومی تر، قوی تر و مفیدتری استفاده می کنیم. </a:t>
            </a:r>
            <a:endParaRPr lang="en-US" sz="2000" dirty="0"/>
          </a:p>
          <a:p>
            <a:pPr algn="r" rtl="1" eaLnBrk="1" hangingPunct="1">
              <a:lnSpc>
                <a:spcPct val="80000"/>
              </a:lnSpc>
            </a:pPr>
            <a:endParaRPr lang="en-US" sz="2000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8600" y="1159072"/>
            <a:ext cx="3505200" cy="2726810"/>
          </a:xfrm>
          <a:prstGeom prst="rect">
            <a:avLst/>
          </a:prstGeom>
          <a:noFill/>
        </p:spPr>
      </p:pic>
      <p:pic>
        <p:nvPicPr>
          <p:cNvPr id="18438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1000" y="4267200"/>
            <a:ext cx="4320801" cy="2000249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rtl="1"/>
            <a:r>
              <a:rPr lang="fa-IR" dirty="0" smtClean="0"/>
              <a:t>مثال </a:t>
            </a:r>
            <a:r>
              <a:rPr lang="en-US" dirty="0"/>
              <a:t>CSP</a:t>
            </a:r>
            <a:endParaRPr lang="en-US" dirty="0" smtClean="0"/>
          </a:p>
        </p:txBody>
      </p:sp>
      <p:pic>
        <p:nvPicPr>
          <p:cNvPr id="19" name="Picture 4"/>
          <p:cNvPicPr>
            <a:picLocks noChangeAspect="1" noChangeArrowheads="1"/>
          </p:cNvPicPr>
          <p:nvPr/>
        </p:nvPicPr>
        <p:blipFill>
          <a:blip r:embed="rId2" cstate="print"/>
          <a:srcRect l="1140" t="1105"/>
          <a:stretch>
            <a:fillRect/>
          </a:stretch>
        </p:blipFill>
        <p:spPr bwMode="auto">
          <a:xfrm>
            <a:off x="3124200" y="1331917"/>
            <a:ext cx="6019800" cy="49926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419407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a-IR" dirty="0" smtClean="0"/>
              <a:t>مثال: رنگ آمیزی نقشه</a:t>
            </a:r>
            <a:endParaRPr lang="en-US" dirty="0" smtClean="0"/>
          </a:p>
        </p:txBody>
      </p:sp>
      <p:sp>
        <p:nvSpPr>
          <p:cNvPr id="7171" name="Rectangle 3"/>
          <p:cNvSpPr>
            <a:spLocks noGrp="1" noChangeArrowheads="1"/>
          </p:cNvSpPr>
          <p:nvPr>
            <p:ph idx="1"/>
          </p:nvPr>
        </p:nvSpPr>
        <p:spPr>
          <a:xfrm>
            <a:off x="4079422" y="1371600"/>
            <a:ext cx="7620000" cy="4724400"/>
          </a:xfrm>
        </p:spPr>
        <p:txBody>
          <a:bodyPr/>
          <a:lstStyle/>
          <a:p>
            <a:pPr algn="r" rtl="1" eaLnBrk="1" hangingPunct="1">
              <a:lnSpc>
                <a:spcPct val="80000"/>
              </a:lnSpc>
            </a:pPr>
            <a:r>
              <a:rPr lang="fa-IR" sz="2400" dirty="0" smtClean="0"/>
              <a:t>متغییرها</a:t>
            </a:r>
            <a:r>
              <a:rPr lang="en-US" sz="2400" dirty="0" smtClean="0"/>
              <a:t>:</a:t>
            </a:r>
            <a:endParaRPr lang="en-US" sz="2400" dirty="0"/>
          </a:p>
          <a:p>
            <a:pPr algn="r" rtl="1" eaLnBrk="1" hangingPunct="1">
              <a:lnSpc>
                <a:spcPct val="80000"/>
              </a:lnSpc>
            </a:pPr>
            <a:endParaRPr lang="en-US" sz="2400" dirty="0"/>
          </a:p>
          <a:p>
            <a:pPr algn="r" rtl="1" eaLnBrk="1" hangingPunct="1">
              <a:lnSpc>
                <a:spcPct val="80000"/>
              </a:lnSpc>
            </a:pPr>
            <a:r>
              <a:rPr lang="fa-IR" sz="2400" dirty="0" smtClean="0"/>
              <a:t>دامنه:</a:t>
            </a:r>
            <a:endParaRPr lang="en-US" sz="2400" dirty="0"/>
          </a:p>
          <a:p>
            <a:pPr algn="r" rtl="1" eaLnBrk="1" hangingPunct="1">
              <a:lnSpc>
                <a:spcPct val="80000"/>
              </a:lnSpc>
            </a:pPr>
            <a:endParaRPr lang="en-US" sz="2400" dirty="0"/>
          </a:p>
          <a:p>
            <a:pPr algn="r" rtl="1" eaLnBrk="1" hangingPunct="1">
              <a:lnSpc>
                <a:spcPct val="80000"/>
              </a:lnSpc>
            </a:pPr>
            <a:r>
              <a:rPr lang="fa-IR" sz="2400" dirty="0" smtClean="0"/>
              <a:t>محدودیت: دو استان مجاور نباید رنگ یکسانی داشته باشند. </a:t>
            </a:r>
            <a:endParaRPr lang="en-US" sz="2400" dirty="0"/>
          </a:p>
          <a:p>
            <a:pPr lvl="1" algn="r" rtl="1">
              <a:lnSpc>
                <a:spcPct val="80000"/>
              </a:lnSpc>
            </a:pPr>
            <a:endParaRPr lang="en-US" sz="2000" dirty="0"/>
          </a:p>
          <a:p>
            <a:pPr lvl="1" algn="r" rtl="1">
              <a:lnSpc>
                <a:spcPct val="80000"/>
              </a:lnSpc>
            </a:pPr>
            <a:endParaRPr lang="en-US" sz="2000" dirty="0"/>
          </a:p>
          <a:p>
            <a:pPr lvl="1" algn="r" rtl="1">
              <a:lnSpc>
                <a:spcPct val="80000"/>
              </a:lnSpc>
            </a:pPr>
            <a:endParaRPr lang="en-US" sz="2400" dirty="0"/>
          </a:p>
          <a:p>
            <a:pPr lvl="1" algn="r" rtl="1">
              <a:lnSpc>
                <a:spcPct val="80000"/>
              </a:lnSpc>
            </a:pPr>
            <a:endParaRPr lang="en-US" sz="2000" dirty="0"/>
          </a:p>
          <a:p>
            <a:pPr algn="r" rtl="1" eaLnBrk="1" hangingPunct="1">
              <a:lnSpc>
                <a:spcPct val="80000"/>
              </a:lnSpc>
            </a:pPr>
            <a:r>
              <a:rPr lang="fa-IR" sz="2400" dirty="0" smtClean="0"/>
              <a:t>راه حلهای قابل قبول تخصیصهایی هستند که محدودیتها را ارضاء می کنند. </a:t>
            </a:r>
            <a:endParaRPr lang="en-US" sz="2400" dirty="0"/>
          </a:p>
          <a:p>
            <a:pPr algn="r" rtl="1" eaLnBrk="1" hangingPunct="1">
              <a:lnSpc>
                <a:spcPct val="80000"/>
              </a:lnSpc>
            </a:pPr>
            <a:endParaRPr lang="en-US" sz="2400" dirty="0"/>
          </a:p>
          <a:p>
            <a:pPr algn="r" rtl="1"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sz="2400" dirty="0"/>
              <a:t> </a:t>
            </a:r>
          </a:p>
          <a:p>
            <a:pPr algn="r" rtl="1" eaLnBrk="1" hangingPunct="1">
              <a:lnSpc>
                <a:spcPct val="80000"/>
              </a:lnSpc>
            </a:pPr>
            <a:endParaRPr lang="en-US" sz="2400" dirty="0"/>
          </a:p>
        </p:txBody>
      </p:sp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7" cstate="print"/>
          <a:srcRect l="1140" t="1105"/>
          <a:stretch>
            <a:fillRect/>
          </a:stretch>
        </p:blipFill>
        <p:spPr bwMode="auto">
          <a:xfrm>
            <a:off x="457200" y="1197441"/>
            <a:ext cx="3021107" cy="25056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11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/>
          <a:stretch>
            <a:fillRect/>
          </a:stretch>
        </p:blipFill>
        <p:spPr bwMode="auto">
          <a:xfrm>
            <a:off x="5901031" y="1417801"/>
            <a:ext cx="4281583" cy="258601"/>
          </a:xfrm>
          <a:prstGeom prst="rect">
            <a:avLst/>
          </a:prstGeom>
          <a:noFill/>
          <a:ln/>
          <a:effectLst/>
        </p:spPr>
      </p:pic>
      <p:pic>
        <p:nvPicPr>
          <p:cNvPr id="14" name="Picture 13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/>
          <a:stretch>
            <a:fillRect/>
          </a:stretch>
        </p:blipFill>
        <p:spPr bwMode="auto">
          <a:xfrm>
            <a:off x="5932703" y="2141729"/>
            <a:ext cx="3023521" cy="296673"/>
          </a:xfrm>
          <a:prstGeom prst="rect">
            <a:avLst/>
          </a:prstGeom>
          <a:noFill/>
          <a:ln/>
          <a:effectLst/>
        </p:spPr>
      </p:pic>
      <p:pic>
        <p:nvPicPr>
          <p:cNvPr id="22" name="Picture 21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/>
          <a:stretch>
            <a:fillRect/>
          </a:stretch>
        </p:blipFill>
        <p:spPr bwMode="auto">
          <a:xfrm>
            <a:off x="5011210" y="5359639"/>
            <a:ext cx="5983475" cy="629393"/>
          </a:xfrm>
          <a:prstGeom prst="rect">
            <a:avLst/>
          </a:prstGeom>
          <a:noFill/>
          <a:ln/>
          <a:effectLst/>
        </p:spPr>
      </p:pic>
      <p:pic>
        <p:nvPicPr>
          <p:cNvPr id="15" name="Picture 14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/>
          <a:stretch>
            <a:fillRect/>
          </a:stretch>
        </p:blipFill>
        <p:spPr bwMode="auto">
          <a:xfrm>
            <a:off x="8602507" y="3452743"/>
            <a:ext cx="1201079" cy="223965"/>
          </a:xfrm>
          <a:prstGeom prst="rect">
            <a:avLst/>
          </a:prstGeom>
          <a:noFill/>
          <a:ln/>
          <a:effectLst/>
        </p:spPr>
      </p:pic>
      <p:pic>
        <p:nvPicPr>
          <p:cNvPr id="13" name="Picture 12" descr="txp_fi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/>
          <a:stretch>
            <a:fillRect/>
          </a:stretch>
        </p:blipFill>
        <p:spPr bwMode="auto">
          <a:xfrm>
            <a:off x="5642124" y="3940681"/>
            <a:ext cx="4759520" cy="259431"/>
          </a:xfrm>
          <a:prstGeom prst="rect">
            <a:avLst/>
          </a:prstGeom>
          <a:noFill/>
          <a:ln/>
          <a:effectLst/>
        </p:spPr>
      </p:pic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5382" y="3919381"/>
            <a:ext cx="3929781" cy="2069651"/>
          </a:xfrm>
          <a:prstGeom prst="rect">
            <a:avLst/>
          </a:prstGeom>
          <a:noFill/>
        </p:spPr>
      </p:pic>
      <p:sp>
        <p:nvSpPr>
          <p:cNvPr id="17" name="TextBox 19"/>
          <p:cNvSpPr txBox="1">
            <a:spLocks noChangeArrowheads="1"/>
          </p:cNvSpPr>
          <p:nvPr/>
        </p:nvSpPr>
        <p:spPr bwMode="auto">
          <a:xfrm>
            <a:off x="10646922" y="3302968"/>
            <a:ext cx="838200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r>
              <a:rPr lang="fa-IR" sz="2000" dirty="0" smtClean="0">
                <a:latin typeface="Calibri" pitchFamily="34" charset="0"/>
                <a:cs typeface="B Nazanin" pitchFamily="2" charset="-78"/>
              </a:rPr>
              <a:t>ضمنی:</a:t>
            </a:r>
            <a:endParaRPr lang="en-US" sz="2000" dirty="0">
              <a:latin typeface="Calibri" pitchFamily="34" charset="0"/>
              <a:cs typeface="B Nazanin" pitchFamily="2" charset="-78"/>
            </a:endParaRPr>
          </a:p>
        </p:txBody>
      </p:sp>
      <p:sp>
        <p:nvSpPr>
          <p:cNvPr id="18" name="TextBox 20"/>
          <p:cNvSpPr txBox="1">
            <a:spLocks noChangeArrowheads="1"/>
          </p:cNvSpPr>
          <p:nvPr/>
        </p:nvSpPr>
        <p:spPr bwMode="auto">
          <a:xfrm>
            <a:off x="10646922" y="3906092"/>
            <a:ext cx="838200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r>
              <a:rPr lang="fa-IR" sz="2000" dirty="0" smtClean="0">
                <a:latin typeface="Calibri" pitchFamily="34" charset="0"/>
                <a:cs typeface="B Nazanin" pitchFamily="2" charset="-78"/>
              </a:rPr>
              <a:t>صریح:</a:t>
            </a:r>
            <a:endParaRPr lang="en-US" sz="2000" dirty="0">
              <a:latin typeface="Calibri" pitchFamily="34" charset="0"/>
              <a:cs typeface="B Nazanin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rtl="1" eaLnBrk="1" hangingPunct="1"/>
            <a:r>
              <a:rPr lang="fa-IR" dirty="0" smtClean="0"/>
              <a:t>مثال: </a:t>
            </a:r>
            <a:r>
              <a:rPr lang="en-US" dirty="0" smtClean="0"/>
              <a:t>N</a:t>
            </a:r>
            <a:r>
              <a:rPr lang="fa-IR" dirty="0" smtClean="0"/>
              <a:t> وزیر</a:t>
            </a:r>
            <a:endParaRPr lang="en-US" dirty="0" smtClean="0"/>
          </a:p>
        </p:txBody>
      </p:sp>
      <p:sp>
        <p:nvSpPr>
          <p:cNvPr id="90214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algn="r" rtl="1" eaLnBrk="1" hangingPunct="1"/>
            <a:r>
              <a:rPr lang="fa-IR" dirty="0" smtClean="0"/>
              <a:t>فرمول بندی اول:</a:t>
            </a:r>
            <a:endParaRPr lang="en-US" dirty="0" smtClean="0"/>
          </a:p>
          <a:p>
            <a:pPr lvl="1" algn="r" rtl="1" eaLnBrk="1" hangingPunct="1"/>
            <a:r>
              <a:rPr lang="fa-IR" dirty="0" smtClean="0"/>
              <a:t>متغییرها:</a:t>
            </a:r>
            <a:endParaRPr lang="en-US" dirty="0" smtClean="0"/>
          </a:p>
          <a:p>
            <a:pPr lvl="1" algn="r" rtl="1" eaLnBrk="1" hangingPunct="1"/>
            <a:r>
              <a:rPr lang="fa-IR" dirty="0" smtClean="0"/>
              <a:t>دامنه:</a:t>
            </a:r>
            <a:endParaRPr lang="en-US" dirty="0" smtClean="0"/>
          </a:p>
          <a:p>
            <a:pPr lvl="1" algn="r" rtl="1" eaLnBrk="1" hangingPunct="1"/>
            <a:r>
              <a:rPr lang="fa-IR" dirty="0" smtClean="0"/>
              <a:t>محدودیتها:</a:t>
            </a:r>
            <a:endParaRPr lang="en-US" dirty="0" smtClean="0"/>
          </a:p>
        </p:txBody>
      </p:sp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7" cstate="print"/>
          <a:srcRect l="75101" b="14342"/>
          <a:stretch>
            <a:fillRect/>
          </a:stretch>
        </p:blipFill>
        <p:spPr bwMode="auto">
          <a:xfrm>
            <a:off x="5181600" y="1479836"/>
            <a:ext cx="2046288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02153" name="Picture 9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8170862" y="2635626"/>
            <a:ext cx="854075" cy="331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02154" name="Picture 10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8534400" y="2097768"/>
            <a:ext cx="490537" cy="347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02157" name="Picture 13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9285288" y="4572001"/>
            <a:ext cx="1763712" cy="704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11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/>
          <a:stretch>
            <a:fillRect/>
          </a:stretch>
        </p:blipFill>
        <p:spPr bwMode="auto">
          <a:xfrm>
            <a:off x="1360489" y="4132557"/>
            <a:ext cx="6148585" cy="363244"/>
          </a:xfrm>
          <a:prstGeom prst="rect">
            <a:avLst/>
          </a:prstGeom>
          <a:noFill/>
          <a:ln/>
          <a:effectLst/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84977" y="1481478"/>
            <a:ext cx="4150020" cy="1948241"/>
          </a:xfrm>
          <a:prstGeom prst="rect">
            <a:avLst/>
          </a:prstGeom>
          <a:noFill/>
        </p:spPr>
      </p:pic>
      <p:pic>
        <p:nvPicPr>
          <p:cNvPr id="13" name="Picture 12" descr="txp_fi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/>
          <a:stretch>
            <a:fillRect/>
          </a:stretch>
        </p:blipFill>
        <p:spPr bwMode="auto">
          <a:xfrm>
            <a:off x="1360488" y="4572002"/>
            <a:ext cx="7002160" cy="1264239"/>
          </a:xfrm>
          <a:prstGeom prst="rect">
            <a:avLst/>
          </a:prstGeom>
          <a:noFill/>
          <a:ln/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2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2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2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2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2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21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2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rtl="1"/>
            <a:r>
              <a:rPr lang="fa-IR" dirty="0"/>
              <a:t>مثال: </a:t>
            </a:r>
            <a:r>
              <a:rPr lang="en-US" dirty="0"/>
              <a:t>N</a:t>
            </a:r>
            <a:r>
              <a:rPr lang="fa-IR" dirty="0"/>
              <a:t> وزیر</a:t>
            </a:r>
            <a:endParaRPr lang="en-US" dirty="0" smtClean="0"/>
          </a:p>
        </p:txBody>
      </p:sp>
      <p:sp>
        <p:nvSpPr>
          <p:cNvPr id="9219" name="Rectangle 3"/>
          <p:cNvSpPr>
            <a:spLocks noGrp="1" noChangeArrowheads="1"/>
          </p:cNvSpPr>
          <p:nvPr>
            <p:ph idx="1"/>
          </p:nvPr>
        </p:nvSpPr>
        <p:spPr>
          <a:xfrm>
            <a:off x="2708953" y="1448460"/>
            <a:ext cx="8229600" cy="4525963"/>
          </a:xfrm>
        </p:spPr>
        <p:txBody>
          <a:bodyPr/>
          <a:lstStyle/>
          <a:p>
            <a:pPr algn="r" rtl="1" eaLnBrk="1" hangingPunct="1"/>
            <a:r>
              <a:rPr lang="fa-IR" dirty="0" smtClean="0"/>
              <a:t>فرمول بندی 2: </a:t>
            </a:r>
            <a:endParaRPr lang="en-US" dirty="0" smtClean="0"/>
          </a:p>
          <a:p>
            <a:pPr lvl="1" algn="r" rtl="1" eaLnBrk="1" hangingPunct="1"/>
            <a:r>
              <a:rPr lang="fa-IR" dirty="0" smtClean="0"/>
              <a:t>متغییرها:</a:t>
            </a:r>
            <a:endParaRPr lang="en-US" dirty="0" smtClean="0"/>
          </a:p>
          <a:p>
            <a:pPr lvl="4" algn="r" rtl="1"/>
            <a:endParaRPr lang="en-US" dirty="0" smtClean="0"/>
          </a:p>
          <a:p>
            <a:pPr lvl="1" algn="r" rtl="1" eaLnBrk="1" hangingPunct="1"/>
            <a:r>
              <a:rPr lang="fa-IR" dirty="0" smtClean="0"/>
              <a:t>دامنه:</a:t>
            </a:r>
            <a:endParaRPr lang="en-US" dirty="0" smtClean="0"/>
          </a:p>
          <a:p>
            <a:pPr lvl="4" algn="r" rtl="1"/>
            <a:endParaRPr lang="en-US" dirty="0" smtClean="0"/>
          </a:p>
          <a:p>
            <a:pPr lvl="1" algn="r" rtl="1" eaLnBrk="1" hangingPunct="1"/>
            <a:r>
              <a:rPr lang="fa-IR" dirty="0" smtClean="0"/>
              <a:t>محدودیتها:</a:t>
            </a:r>
            <a:endParaRPr lang="en-US" dirty="0" smtClean="0"/>
          </a:p>
        </p:txBody>
      </p:sp>
      <p:pic>
        <p:nvPicPr>
          <p:cNvPr id="9220" name="Picture 10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7817920" y="2096914"/>
            <a:ext cx="395288" cy="315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Picture 18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3276600" y="5410202"/>
            <a:ext cx="4394200" cy="347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08304" name="Picture 16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3314700" y="4572001"/>
            <a:ext cx="4521200" cy="363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3" name="Picture 9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6400800" y="3022134"/>
            <a:ext cx="1970087" cy="312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4" name="Picture 22"/>
          <p:cNvPicPr>
            <a:picLocks noChangeAspect="1" noChangeArrowheads="1"/>
          </p:cNvPicPr>
          <p:nvPr/>
        </p:nvPicPr>
        <p:blipFill>
          <a:blip r:embed="rId15" cstate="print"/>
          <a:srcRect l="75101" b="14342"/>
          <a:stretch>
            <a:fillRect/>
          </a:stretch>
        </p:blipFill>
        <p:spPr bwMode="auto">
          <a:xfrm>
            <a:off x="1763712" y="1524000"/>
            <a:ext cx="2046288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5" name="Picture 11" descr="txp_fi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1306512" y="1676402"/>
            <a:ext cx="395288" cy="3000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6" name="Picture 13" descr="txp_fi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1298576" y="2133602"/>
            <a:ext cx="411163" cy="301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7" name="Picture 15" descr="txp_fig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1306514" y="2590802"/>
            <a:ext cx="411163" cy="3000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8" name="Picture 17" descr="txp_fig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9" cstate="print"/>
          <a:srcRect/>
          <a:stretch>
            <a:fillRect/>
          </a:stretch>
        </p:blipFill>
        <p:spPr bwMode="auto">
          <a:xfrm>
            <a:off x="1306514" y="3052764"/>
            <a:ext cx="411163" cy="300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229" name="TextBox 19"/>
          <p:cNvSpPr txBox="1">
            <a:spLocks noChangeArrowheads="1"/>
          </p:cNvSpPr>
          <p:nvPr/>
        </p:nvSpPr>
        <p:spPr bwMode="auto">
          <a:xfrm>
            <a:off x="7985598" y="4547193"/>
            <a:ext cx="9525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r>
              <a:rPr lang="fa-IR" dirty="0" smtClean="0">
                <a:latin typeface="Calibri" pitchFamily="34" charset="0"/>
                <a:cs typeface="B Nazanin" pitchFamily="2" charset="-78"/>
              </a:rPr>
              <a:t>ضمنی:</a:t>
            </a:r>
            <a:endParaRPr lang="en-US" dirty="0">
              <a:latin typeface="Calibri" pitchFamily="34" charset="0"/>
              <a:cs typeface="B Nazanin" pitchFamily="2" charset="-78"/>
            </a:endParaRPr>
          </a:p>
        </p:txBody>
      </p:sp>
      <p:sp>
        <p:nvSpPr>
          <p:cNvPr id="9230" name="TextBox 20"/>
          <p:cNvSpPr txBox="1">
            <a:spLocks noChangeArrowheads="1"/>
          </p:cNvSpPr>
          <p:nvPr/>
        </p:nvSpPr>
        <p:spPr bwMode="auto">
          <a:xfrm>
            <a:off x="7985598" y="5345114"/>
            <a:ext cx="13716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r>
              <a:rPr lang="fa-IR" dirty="0" smtClean="0">
                <a:latin typeface="Calibri" pitchFamily="34" charset="0"/>
                <a:cs typeface="B Nazanin" pitchFamily="2" charset="-78"/>
              </a:rPr>
              <a:t>صریح:</a:t>
            </a:r>
            <a:endParaRPr lang="en-US" dirty="0">
              <a:latin typeface="Calibri" pitchFamily="34" charset="0"/>
              <a:cs typeface="B Nazanin" pitchFamily="2" charset="-78"/>
            </a:endParaRPr>
          </a:p>
        </p:txBody>
      </p:sp>
      <p:pic>
        <p:nvPicPr>
          <p:cNvPr id="23" name="Picture 22" descr="txp_fig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0" cstate="print"/>
          <a:srcRect/>
          <a:stretch>
            <a:fillRect/>
          </a:stretch>
        </p:blipFill>
        <p:spPr bwMode="auto">
          <a:xfrm>
            <a:off x="3327400" y="6019800"/>
            <a:ext cx="558800" cy="7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8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29" grpId="0"/>
      <p:bldP spid="923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a-IR" dirty="0" smtClean="0"/>
              <a:t>گرافهای محدودیت</a:t>
            </a:r>
            <a:endParaRPr lang="en-US" dirty="0" smtClean="0"/>
          </a:p>
        </p:txBody>
      </p:sp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33801" y="1600200"/>
            <a:ext cx="4802809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253537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FAULTFONTSIZE" val="10"/>
  <p:tag name="DEFAULTWIDTH" val="385"/>
  <p:tag name="DEFAULTHEIGHT" val="28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\forall i,j,k \;\; (X_{ij}, X_{ik}) \in \{(0,0), (0,1), (1,0)\}$\\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389"/>
  <p:tag name="PICTUREFILESIZE" val="21449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\forall i,j,k \;\; (X_{ij}, X_{kj}) \in \{(0,0), (0,1), (1,0)\}$\\&#10;$\forall i,j,k \;\; (X_{ij}, X_{i+k,j+k}) \in \{(0,0), (0,1), (1,0)\}$\\&#10;$\forall i,j,k \;\; (X_{ij}, X_{i+k,j-k}) \in \{(0,0), (0,1), (1,0)\}$\\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443"/>
  <p:tag name="PICTUREFILESIZE" val="69697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Q_{k}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25"/>
  <p:tag name="PICTUREFILESIZE" val="2196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(Q_1, Q_2) \in \{(1, 3), (1, 4), \ldots\}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78"/>
  <p:tag name="PICTUREFILESIZE" val="14047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forall i,j \;\; \mbox{non-threatening}(Q_i, Q_j)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286"/>
  <p:tag name="PICTUREFILESIZE" val="1531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\{1, 2, 3, \ldots N\}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32"/>
  <p:tag name="PICTUREFILESIZE" val="5636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Q_{1}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5"/>
  <p:tag name="PICTUREFILESIZE" val="1747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Q_{2}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6"/>
  <p:tag name="PICTUREFILESIZE" val="2152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Q_{3}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6"/>
  <p:tag name="PICTUREFILESIZE" val="2189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Q_{4}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6"/>
  <p:tag name="PICTUREFILESIZE" val="190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\mathrm{WA}$, $\mathrm{NT}$, $\mathrm{Q}$, $\mathrm{NSW}$, $\mathrm{V}$, $\mathrm{SA}$, $\mathrm{T}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98"/>
  <p:tag name="PICTUREFILESIZE" val="13633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\ldots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2"/>
  <p:tag name="PICTUREFILESIZE" val="304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F\ T\ U\ W\ R\ O\ X_1\ X_2\ X_3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252"/>
  <p:tag name="PICTUREFILESIZE" val="11774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{0,1,2,3,4,5,6,7,8,9\}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228"/>
  <p:tag name="PICTUREFILESIZE" val="10519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O + O = R + 10\cdot X_1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203"/>
  <p:tag name="PICTUREFILESIZE" val="7356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ldots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22"/>
  <p:tag name="PICTUREFILESIZE" val="304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mbox{alldiff}(F,T,U,W,R,O)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213"/>
  <p:tag name="PICTUREFILESIZE" val="10879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\mathrm{SA}\neq \mathrm{green}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14"/>
  <p:tag name="PICTUREFILESIZE" val="5722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\mathrm{SA}\neq \mathrm{WA}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97"/>
  <p:tag name="PICTUREFILESIZE" val="5737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\mathrm{D} = \{\mathrm{red},\mathrm{green},\mathrm{blue}\}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14"/>
  <p:tag name="PICTUREFILESIZE" val="932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def\eq{=}&#10;$\{\mathrm{WA}$=$\mathrm{red}$, $\mathrm{NT}$=$\mathrm{green}$, $\mathrm{Q}$=$\mathrm{red}$, $\mathrm{NSW}$=$\mathrm{green}$, $\mathrm{V}$=$\mathrm{red}$, $\mathrm{SA}$=$\mathrm{blue}$, $\mathrm{T}$=$\mathrm{green}\}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466"/>
  <p:tag name="PICTUREFILESIZE" val="33469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\mathrm{WA}\neq \mathrm{NT}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02"/>
  <p:tag name="PICTUREFILESIZE" val="4857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(\mathrm{WA},\mathrm{NT}) \in \{(\mathrm{red},\mathrm{green}),(\mathrm{red},\mathrm{blue}),\ldots\}$&#10;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404"/>
  <p:tag name="PICTUREFILESIZE" val="1981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{0,1\}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54"/>
  <p:tag name="PICTUREFILESIZE" val="2383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X_{ij}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31"/>
  <p:tag name="PICTUREFILESIZE" val="237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\sum_{i,j} X_{ij} = N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10"/>
  <p:tag name="PICTUREFILESIZE" val="7658"/>
</p:tagLst>
</file>

<file path=ppt/theme/theme1.xml><?xml version="1.0" encoding="utf-8"?>
<a:theme xmlns:a="http://schemas.openxmlformats.org/drawingml/2006/main" name="dan-berkeley-nlp-v1">
  <a:themeElements>
    <a:clrScheme name="dan-berkeley-nlp-v1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an-berkeley-nlp-v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defRPr dirty="0" err="1" smtClean="0">
            <a:latin typeface="Calibri"/>
            <a:cs typeface="Calibri"/>
          </a:defRPr>
        </a:defPPr>
      </a:lstStyle>
    </a:txDef>
  </a:objectDefaults>
  <a:extraClrSchemeLst>
    <a:extraClrScheme>
      <a:clrScheme name="dan-berkeley-nlp-v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Lecture3</Template>
  <TotalTime>34155</TotalTime>
  <Words>1628</Words>
  <Application>Microsoft Office PowerPoint</Application>
  <PresentationFormat>Custom</PresentationFormat>
  <Paragraphs>336</Paragraphs>
  <Slides>39</Slides>
  <Notes>9</Notes>
  <HiddenSlides>0</HiddenSlides>
  <MMClips>5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0" baseType="lpstr">
      <vt:lpstr>dan-berkeley-nlp-v1</vt:lpstr>
      <vt:lpstr>هوش مصنوعی</vt:lpstr>
      <vt:lpstr>مسائل جستجو</vt:lpstr>
      <vt:lpstr>مسائل ارضای محدودیت</vt:lpstr>
      <vt:lpstr>مسائل ارضای محدودیت</vt:lpstr>
      <vt:lpstr>مثال CSP</vt:lpstr>
      <vt:lpstr>مثال: رنگ آمیزی نقشه</vt:lpstr>
      <vt:lpstr>مثال: N وزیر</vt:lpstr>
      <vt:lpstr>مثال: N وزیر</vt:lpstr>
      <vt:lpstr>گرافهای محدودیت</vt:lpstr>
      <vt:lpstr>گرافهای محدودیت</vt:lpstr>
      <vt:lpstr>مثال: بازی رمز ریاضی</vt:lpstr>
      <vt:lpstr>سودوکو</vt:lpstr>
      <vt:lpstr>انواع CSP و محدودیت</vt:lpstr>
      <vt:lpstr>انواع CSP</vt:lpstr>
      <vt:lpstr>انواع محدودیت</vt:lpstr>
      <vt:lpstr> CSP در دنیای واقعی</vt:lpstr>
      <vt:lpstr>حل CSP</vt:lpstr>
      <vt:lpstr>فرمول بندی استاندارد</vt:lpstr>
      <vt:lpstr>Search Methods</vt:lpstr>
      <vt:lpstr>دموی DFS</vt:lpstr>
      <vt:lpstr>جستجو همراه با عقب گرد (backtracking)</vt:lpstr>
      <vt:lpstr>جستجو همراه با عقب گرد</vt:lpstr>
      <vt:lpstr>مثال جستجوی همراه با عقب گرد</vt:lpstr>
      <vt:lpstr>جستجوی همراه با عقب گرد</vt:lpstr>
      <vt:lpstr>دموی جستجوی همراه با عقب گرد</vt:lpstr>
      <vt:lpstr>بهبود جستجوی همراه با عقب گرد</vt:lpstr>
      <vt:lpstr>فیلتر کردن</vt:lpstr>
      <vt:lpstr>فیلتر کردن: کنترل حالتهای باقیمانده در مسیر مستقیم</vt:lpstr>
      <vt:lpstr>دموی جستجوی عقب گرد  به همراه فیلتر کردن</vt:lpstr>
      <vt:lpstr>فیلتر کردن: انتشار محدودیت</vt:lpstr>
      <vt:lpstr>سازگاری کمان</vt:lpstr>
      <vt:lpstr>سازگاری کمانها در کل CSP</vt:lpstr>
      <vt:lpstr>شبه کد سازگاری کمانها</vt:lpstr>
      <vt:lpstr>محدودیتهای سازگاری کمانها</vt:lpstr>
      <vt:lpstr>دموی کنترل پیشکیرانه</vt:lpstr>
      <vt:lpstr>دموی سازگاری کمانها</vt:lpstr>
      <vt:lpstr>ترتیب</vt:lpstr>
      <vt:lpstr>ترتیب: Minimum Remaining Values</vt:lpstr>
      <vt:lpstr>ترتیب:Least Constraining Value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294-5: Statistical Natural Language Processing</dc:title>
  <dc:creator>Preferred Customer</dc:creator>
  <cp:lastModifiedBy>Mozafar Bag-Mohammadi</cp:lastModifiedBy>
  <cp:revision>2168</cp:revision>
  <cp:lastPrinted>2014-01-30T19:57:00Z</cp:lastPrinted>
  <dcterms:created xsi:type="dcterms:W3CDTF">2004-08-27T04:16:05Z</dcterms:created>
  <dcterms:modified xsi:type="dcterms:W3CDTF">2023-10-31T06:04:21Z</dcterms:modified>
</cp:coreProperties>
</file>